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8288000" cy="10287000"/>
  <p:notesSz cx="6858000" cy="9144000"/>
  <p:embeddedFontLst>
    <p:embeddedFont>
      <p:font typeface="可画标题黑-简" charset="1" panose="020B0500000000000000"/>
      <p:regular r:id="rId35"/>
    </p:embeddedFont>
    <p:embeddedFont>
      <p:font typeface="字由点字典黑" charset="1" panose="00020600040101010101"/>
      <p:regular r:id="rId36"/>
    </p:embeddedFont>
    <p:embeddedFont>
      <p:font typeface="字由点字典黑 Thin" charset="1" panose="00020600040101010101"/>
      <p:regular r:id="rId37"/>
    </p:embeddedFont>
    <p:embeddedFont>
      <p:font typeface="思源黑体" charset="1" panose="020B0500000000000000"/>
      <p:regular r:id="rId38"/>
    </p:embeddedFont>
    <p:embeddedFont>
      <p:font typeface="思源黑体 Bold" charset="1" panose="020B0800000000000000"/>
      <p:regular r:id="rId39"/>
    </p:embeddedFont>
    <p:embeddedFont>
      <p:font typeface="思源黑体-细体" charset="1" panose="020B0200000000000000"/>
      <p:regular r:id="rId40"/>
    </p:embeddedFont>
    <p:embeddedFont>
      <p:font typeface="字由点字典黑 Bold" charset="1" panose="00020600040101010101"/>
      <p:regular r:id="rId41"/>
    </p:embeddedFont>
    <p:embeddedFont>
      <p:font typeface="思源黑体-细体 Bold" charset="1" panose="020B030000000000000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sv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4.png" Type="http://schemas.openxmlformats.org/officeDocument/2006/relationships/image"/><Relationship Id="rId5" Target="../media/image25.png" Type="http://schemas.openxmlformats.org/officeDocument/2006/relationships/image"/><Relationship Id="rId6" Target="../media/image26.pn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9.png" Type="http://schemas.openxmlformats.org/officeDocument/2006/relationships/image"/><Relationship Id="rId5" Target="../media/image30.pn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1.png" Type="http://schemas.openxmlformats.org/officeDocument/2006/relationships/image"/><Relationship Id="rId5" Target="../media/image3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3.png" Type="http://schemas.openxmlformats.org/officeDocument/2006/relationships/image"/><Relationship Id="rId5" Target="../media/image20.png" Type="http://schemas.openxmlformats.org/officeDocument/2006/relationships/image"/><Relationship Id="rId6" Target="../media/image21.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4.png" Type="http://schemas.openxmlformats.org/officeDocument/2006/relationships/image"/><Relationship Id="rId5" Target="../media/image20.png" Type="http://schemas.openxmlformats.org/officeDocument/2006/relationships/image"/><Relationship Id="rId6" Target="../media/image21.svg" Type="http://schemas.openxmlformats.org/officeDocument/2006/relationships/image"/><Relationship Id="rId7" Target="../media/image35.png" Type="http://schemas.openxmlformats.org/officeDocument/2006/relationships/image"/><Relationship Id="rId8" Target="../media/image36.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7.png" Type="http://schemas.openxmlformats.org/officeDocument/2006/relationships/image"/><Relationship Id="rId5" Target="../media/image3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39.png" Type="http://schemas.openxmlformats.org/officeDocument/2006/relationships/image"/><Relationship Id="rId9" Target="../media/image40.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41.png" Type="http://schemas.openxmlformats.org/officeDocument/2006/relationships/image"/><Relationship Id="rId5" Target="../media/image42.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43.png" Type="http://schemas.openxmlformats.org/officeDocument/2006/relationships/image"/><Relationship Id="rId5" Target="../media/image44.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45.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46.png" Type="http://schemas.openxmlformats.org/officeDocument/2006/relationships/image"/><Relationship Id="rId5" Target="../media/image47.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48.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49.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50.png" Type="http://schemas.openxmlformats.org/officeDocument/2006/relationships/image"/><Relationship Id="rId5" Target="../media/image51.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5.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grpSp>
        <p:nvGrpSpPr>
          <p:cNvPr name="Group 2" id="2"/>
          <p:cNvGrpSpPr/>
          <p:nvPr/>
        </p:nvGrpSpPr>
        <p:grpSpPr>
          <a:xfrm rot="0">
            <a:off x="7551991" y="1648257"/>
            <a:ext cx="5267838" cy="983059"/>
            <a:chOff x="0" y="0"/>
            <a:chExt cx="1769362" cy="330190"/>
          </a:xfrm>
        </p:grpSpPr>
        <p:sp>
          <p:nvSpPr>
            <p:cNvPr name="Freeform 3" id="3"/>
            <p:cNvSpPr/>
            <p:nvPr/>
          </p:nvSpPr>
          <p:spPr>
            <a:xfrm flipH="false" flipV="false" rot="0">
              <a:off x="0" y="0"/>
              <a:ext cx="1769362" cy="330190"/>
            </a:xfrm>
            <a:custGeom>
              <a:avLst/>
              <a:gdLst/>
              <a:ahLst/>
              <a:cxnLst/>
              <a:rect r="r" b="b" t="t" l="l"/>
              <a:pathLst>
                <a:path h="330190" w="1769362">
                  <a:moveTo>
                    <a:pt x="94058" y="0"/>
                  </a:moveTo>
                  <a:lnTo>
                    <a:pt x="1675304" y="0"/>
                  </a:lnTo>
                  <a:cubicBezTo>
                    <a:pt x="1700250" y="0"/>
                    <a:pt x="1724174" y="9910"/>
                    <a:pt x="1741813" y="27549"/>
                  </a:cubicBezTo>
                  <a:cubicBezTo>
                    <a:pt x="1759453" y="45188"/>
                    <a:pt x="1769362" y="69112"/>
                    <a:pt x="1769362" y="94058"/>
                  </a:cubicBezTo>
                  <a:lnTo>
                    <a:pt x="1769362" y="236132"/>
                  </a:lnTo>
                  <a:cubicBezTo>
                    <a:pt x="1769362" y="261078"/>
                    <a:pt x="1759453" y="285002"/>
                    <a:pt x="1741813" y="302641"/>
                  </a:cubicBezTo>
                  <a:cubicBezTo>
                    <a:pt x="1724174" y="320280"/>
                    <a:pt x="1700250" y="330190"/>
                    <a:pt x="1675304" y="330190"/>
                  </a:cubicBezTo>
                  <a:lnTo>
                    <a:pt x="94058" y="330190"/>
                  </a:lnTo>
                  <a:cubicBezTo>
                    <a:pt x="69112" y="330190"/>
                    <a:pt x="45188" y="320280"/>
                    <a:pt x="27549" y="302641"/>
                  </a:cubicBezTo>
                  <a:cubicBezTo>
                    <a:pt x="9910" y="285002"/>
                    <a:pt x="0" y="261078"/>
                    <a:pt x="0" y="236132"/>
                  </a:cubicBezTo>
                  <a:lnTo>
                    <a:pt x="0" y="94058"/>
                  </a:lnTo>
                  <a:cubicBezTo>
                    <a:pt x="0" y="69112"/>
                    <a:pt x="9910" y="45188"/>
                    <a:pt x="27549" y="27549"/>
                  </a:cubicBezTo>
                  <a:cubicBezTo>
                    <a:pt x="45188" y="9910"/>
                    <a:pt x="69112" y="0"/>
                    <a:pt x="94058" y="0"/>
                  </a:cubicBezTo>
                  <a:close/>
                </a:path>
              </a:pathLst>
            </a:custGeom>
            <a:solidFill>
              <a:srgbClr val="1055EB"/>
            </a:solidFill>
            <a:ln cap="rnd">
              <a:noFill/>
              <a:prstDash val="solid"/>
              <a:round/>
            </a:ln>
          </p:spPr>
        </p:sp>
        <p:sp>
          <p:nvSpPr>
            <p:cNvPr name="TextBox 4" id="4"/>
            <p:cNvSpPr txBox="true"/>
            <p:nvPr/>
          </p:nvSpPr>
          <p:spPr>
            <a:xfrm>
              <a:off x="0" y="-38100"/>
              <a:ext cx="1769362" cy="368290"/>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2519156" y="-217191"/>
            <a:ext cx="10553966" cy="10740432"/>
          </a:xfrm>
          <a:custGeom>
            <a:avLst/>
            <a:gdLst/>
            <a:ahLst/>
            <a:cxnLst/>
            <a:rect r="r" b="b" t="t" l="l"/>
            <a:pathLst>
              <a:path h="10740432" w="10553966">
                <a:moveTo>
                  <a:pt x="0" y="0"/>
                </a:moveTo>
                <a:lnTo>
                  <a:pt x="10553966" y="0"/>
                </a:lnTo>
                <a:lnTo>
                  <a:pt x="10553966" y="10740432"/>
                </a:lnTo>
                <a:lnTo>
                  <a:pt x="0" y="107404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814400" y="1095257"/>
            <a:ext cx="7144453" cy="8096486"/>
          </a:xfrm>
          <a:custGeom>
            <a:avLst/>
            <a:gdLst/>
            <a:ahLst/>
            <a:cxnLst/>
            <a:rect r="r" b="b" t="t" l="l"/>
            <a:pathLst>
              <a:path h="8096486" w="7144453">
                <a:moveTo>
                  <a:pt x="0" y="0"/>
                </a:moveTo>
                <a:lnTo>
                  <a:pt x="7144454" y="0"/>
                </a:lnTo>
                <a:lnTo>
                  <a:pt x="7144454" y="8096486"/>
                </a:lnTo>
                <a:lnTo>
                  <a:pt x="0" y="8096486"/>
                </a:lnTo>
                <a:lnTo>
                  <a:pt x="0" y="0"/>
                </a:lnTo>
                <a:close/>
              </a:path>
            </a:pathLst>
          </a:custGeom>
          <a:blipFill>
            <a:blip r:embed="rId4"/>
            <a:stretch>
              <a:fillRect l="0" t="0" r="0" b="0"/>
            </a:stretch>
          </a:blipFill>
        </p:spPr>
      </p:sp>
      <p:sp>
        <p:nvSpPr>
          <p:cNvPr name="Freeform 7" id="7"/>
          <p:cNvSpPr/>
          <p:nvPr/>
        </p:nvSpPr>
        <p:spPr>
          <a:xfrm flipH="false" flipV="false" rot="-5400000">
            <a:off x="10359024" y="2711350"/>
            <a:ext cx="10726051" cy="5131901"/>
          </a:xfrm>
          <a:custGeom>
            <a:avLst/>
            <a:gdLst/>
            <a:ahLst/>
            <a:cxnLst/>
            <a:rect r="r" b="b" t="t" l="l"/>
            <a:pathLst>
              <a:path h="5131901" w="10726051">
                <a:moveTo>
                  <a:pt x="0" y="0"/>
                </a:moveTo>
                <a:lnTo>
                  <a:pt x="10726051" y="0"/>
                </a:lnTo>
                <a:lnTo>
                  <a:pt x="10726051" y="5131901"/>
                </a:lnTo>
                <a:lnTo>
                  <a:pt x="0" y="5131901"/>
                </a:lnTo>
                <a:lnTo>
                  <a:pt x="0" y="0"/>
                </a:lnTo>
                <a:close/>
              </a:path>
            </a:pathLst>
          </a:custGeom>
          <a:blipFill>
            <a:blip r:embed="rId5">
              <a:alphaModFix amt="31000"/>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7551991" y="2364616"/>
            <a:ext cx="10374400" cy="2354105"/>
          </a:xfrm>
          <a:prstGeom prst="rect">
            <a:avLst/>
          </a:prstGeom>
        </p:spPr>
        <p:txBody>
          <a:bodyPr anchor="t" rtlCol="false" tIns="0" lIns="0" bIns="0" rIns="0">
            <a:spAutoFit/>
          </a:bodyPr>
          <a:lstStyle/>
          <a:p>
            <a:pPr algn="l">
              <a:lnSpc>
                <a:spcPts val="19258"/>
              </a:lnSpc>
            </a:pPr>
            <a:r>
              <a:rPr lang="en-US" sz="13755" spc="-687">
                <a:solidFill>
                  <a:srgbClr val="000000"/>
                </a:solidFill>
                <a:latin typeface="可画标题黑-简"/>
                <a:ea typeface="可画标题黑-简"/>
                <a:cs typeface="可画标题黑-简"/>
                <a:sym typeface="可画标题黑-简"/>
              </a:rPr>
              <a:t>安全数据分析&amp;</a:t>
            </a:r>
          </a:p>
        </p:txBody>
      </p:sp>
      <p:sp>
        <p:nvSpPr>
          <p:cNvPr name="TextBox 9" id="9"/>
          <p:cNvSpPr txBox="true"/>
          <p:nvPr/>
        </p:nvSpPr>
        <p:spPr>
          <a:xfrm rot="0">
            <a:off x="7551991" y="4278631"/>
            <a:ext cx="10374400" cy="2354105"/>
          </a:xfrm>
          <a:prstGeom prst="rect">
            <a:avLst/>
          </a:prstGeom>
        </p:spPr>
        <p:txBody>
          <a:bodyPr anchor="t" rtlCol="false" tIns="0" lIns="0" bIns="0" rIns="0">
            <a:spAutoFit/>
          </a:bodyPr>
          <a:lstStyle/>
          <a:p>
            <a:pPr algn="l">
              <a:lnSpc>
                <a:spcPts val="19258"/>
              </a:lnSpc>
            </a:pPr>
            <a:r>
              <a:rPr lang="en-US" sz="13755" spc="-687">
                <a:solidFill>
                  <a:srgbClr val="000000"/>
                </a:solidFill>
                <a:latin typeface="可画标题黑-简"/>
                <a:ea typeface="可画标题黑-简"/>
                <a:cs typeface="可画标题黑-简"/>
                <a:sym typeface="可画标题黑-简"/>
              </a:rPr>
              <a:t>生存分析</a:t>
            </a:r>
          </a:p>
        </p:txBody>
      </p:sp>
      <p:sp>
        <p:nvSpPr>
          <p:cNvPr name="AutoShape 10" id="10"/>
          <p:cNvSpPr/>
          <p:nvPr/>
        </p:nvSpPr>
        <p:spPr>
          <a:xfrm>
            <a:off x="7643468" y="6632736"/>
            <a:ext cx="8939304" cy="0"/>
          </a:xfrm>
          <a:prstGeom prst="line">
            <a:avLst/>
          </a:prstGeom>
          <a:ln cap="flat" w="47625">
            <a:solidFill>
              <a:srgbClr val="1055EB"/>
            </a:solidFill>
            <a:prstDash val="sysDot"/>
            <a:headEnd type="none" len="sm" w="sm"/>
            <a:tailEnd type="arrow" len="sm" w="med"/>
          </a:ln>
        </p:spPr>
      </p:sp>
      <p:grpSp>
        <p:nvGrpSpPr>
          <p:cNvPr name="Group 11" id="11"/>
          <p:cNvGrpSpPr/>
          <p:nvPr/>
        </p:nvGrpSpPr>
        <p:grpSpPr>
          <a:xfrm rot="0">
            <a:off x="7643468" y="8179022"/>
            <a:ext cx="2100623" cy="471075"/>
            <a:chOff x="0" y="0"/>
            <a:chExt cx="684664" cy="153539"/>
          </a:xfrm>
        </p:grpSpPr>
        <p:sp>
          <p:nvSpPr>
            <p:cNvPr name="Freeform 12" id="12"/>
            <p:cNvSpPr/>
            <p:nvPr/>
          </p:nvSpPr>
          <p:spPr>
            <a:xfrm flipH="false" flipV="false" rot="0">
              <a:off x="0" y="0"/>
              <a:ext cx="684664" cy="153539"/>
            </a:xfrm>
            <a:custGeom>
              <a:avLst/>
              <a:gdLst/>
              <a:ahLst/>
              <a:cxnLst/>
              <a:rect r="r" b="b" t="t" l="l"/>
              <a:pathLst>
                <a:path h="153539" w="684664">
                  <a:moveTo>
                    <a:pt x="76770" y="0"/>
                  </a:moveTo>
                  <a:lnTo>
                    <a:pt x="607894" y="0"/>
                  </a:lnTo>
                  <a:cubicBezTo>
                    <a:pt x="628255" y="0"/>
                    <a:pt x="647781" y="8088"/>
                    <a:pt x="662178" y="22485"/>
                  </a:cubicBezTo>
                  <a:cubicBezTo>
                    <a:pt x="676575" y="36882"/>
                    <a:pt x="684664" y="56409"/>
                    <a:pt x="684664" y="76770"/>
                  </a:cubicBezTo>
                  <a:lnTo>
                    <a:pt x="684664" y="76770"/>
                  </a:lnTo>
                  <a:cubicBezTo>
                    <a:pt x="684664" y="97130"/>
                    <a:pt x="676575" y="116657"/>
                    <a:pt x="662178" y="131054"/>
                  </a:cubicBezTo>
                  <a:cubicBezTo>
                    <a:pt x="647781" y="145451"/>
                    <a:pt x="628255" y="153539"/>
                    <a:pt x="607894" y="153539"/>
                  </a:cubicBezTo>
                  <a:lnTo>
                    <a:pt x="76770" y="153539"/>
                  </a:lnTo>
                  <a:cubicBezTo>
                    <a:pt x="56409" y="153539"/>
                    <a:pt x="36882" y="145451"/>
                    <a:pt x="22485" y="131054"/>
                  </a:cubicBezTo>
                  <a:cubicBezTo>
                    <a:pt x="8088" y="116657"/>
                    <a:pt x="0" y="97130"/>
                    <a:pt x="0" y="76770"/>
                  </a:cubicBezTo>
                  <a:lnTo>
                    <a:pt x="0" y="76770"/>
                  </a:lnTo>
                  <a:cubicBezTo>
                    <a:pt x="0" y="56409"/>
                    <a:pt x="8088" y="36882"/>
                    <a:pt x="22485" y="22485"/>
                  </a:cubicBezTo>
                  <a:cubicBezTo>
                    <a:pt x="36882" y="8088"/>
                    <a:pt x="56409" y="0"/>
                    <a:pt x="76770" y="0"/>
                  </a:cubicBezTo>
                  <a:close/>
                </a:path>
              </a:pathLst>
            </a:custGeom>
            <a:solidFill>
              <a:srgbClr val="FFFFFF"/>
            </a:solidFill>
            <a:ln w="28575" cap="rnd">
              <a:solidFill>
                <a:srgbClr val="1055EB"/>
              </a:solidFill>
              <a:prstDash val="solid"/>
              <a:round/>
            </a:ln>
          </p:spPr>
        </p:sp>
        <p:sp>
          <p:nvSpPr>
            <p:cNvPr name="TextBox 13" id="13"/>
            <p:cNvSpPr txBox="true"/>
            <p:nvPr/>
          </p:nvSpPr>
          <p:spPr>
            <a:xfrm>
              <a:off x="0" y="-38100"/>
              <a:ext cx="684664" cy="191639"/>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0298947" y="8186718"/>
            <a:ext cx="3552126" cy="471075"/>
            <a:chOff x="0" y="0"/>
            <a:chExt cx="1157757" cy="153539"/>
          </a:xfrm>
        </p:grpSpPr>
        <p:sp>
          <p:nvSpPr>
            <p:cNvPr name="Freeform 15" id="15"/>
            <p:cNvSpPr/>
            <p:nvPr/>
          </p:nvSpPr>
          <p:spPr>
            <a:xfrm flipH="false" flipV="false" rot="0">
              <a:off x="0" y="0"/>
              <a:ext cx="1157757" cy="153539"/>
            </a:xfrm>
            <a:custGeom>
              <a:avLst/>
              <a:gdLst/>
              <a:ahLst/>
              <a:cxnLst/>
              <a:rect r="r" b="b" t="t" l="l"/>
              <a:pathLst>
                <a:path h="153539" w="1157757">
                  <a:moveTo>
                    <a:pt x="76770" y="0"/>
                  </a:moveTo>
                  <a:lnTo>
                    <a:pt x="1080987" y="0"/>
                  </a:lnTo>
                  <a:cubicBezTo>
                    <a:pt x="1101348" y="0"/>
                    <a:pt x="1120875" y="8088"/>
                    <a:pt x="1135272" y="22485"/>
                  </a:cubicBezTo>
                  <a:cubicBezTo>
                    <a:pt x="1149669" y="36882"/>
                    <a:pt x="1157757" y="56409"/>
                    <a:pt x="1157757" y="76770"/>
                  </a:cubicBezTo>
                  <a:lnTo>
                    <a:pt x="1157757" y="76770"/>
                  </a:lnTo>
                  <a:cubicBezTo>
                    <a:pt x="1157757" y="97130"/>
                    <a:pt x="1149669" y="116657"/>
                    <a:pt x="1135272" y="131054"/>
                  </a:cubicBezTo>
                  <a:cubicBezTo>
                    <a:pt x="1120875" y="145451"/>
                    <a:pt x="1101348" y="153539"/>
                    <a:pt x="1080987" y="153539"/>
                  </a:cubicBezTo>
                  <a:lnTo>
                    <a:pt x="76770" y="153539"/>
                  </a:lnTo>
                  <a:cubicBezTo>
                    <a:pt x="56409" y="153539"/>
                    <a:pt x="36882" y="145451"/>
                    <a:pt x="22485" y="131054"/>
                  </a:cubicBezTo>
                  <a:cubicBezTo>
                    <a:pt x="8088" y="116657"/>
                    <a:pt x="0" y="97130"/>
                    <a:pt x="0" y="76770"/>
                  </a:cubicBezTo>
                  <a:lnTo>
                    <a:pt x="0" y="76770"/>
                  </a:lnTo>
                  <a:cubicBezTo>
                    <a:pt x="0" y="56409"/>
                    <a:pt x="8088" y="36882"/>
                    <a:pt x="22485" y="22485"/>
                  </a:cubicBezTo>
                  <a:cubicBezTo>
                    <a:pt x="36882" y="8088"/>
                    <a:pt x="56409" y="0"/>
                    <a:pt x="76770" y="0"/>
                  </a:cubicBezTo>
                  <a:close/>
                </a:path>
              </a:pathLst>
            </a:custGeom>
            <a:solidFill>
              <a:srgbClr val="FFFFFF"/>
            </a:solidFill>
            <a:ln w="28575" cap="rnd">
              <a:solidFill>
                <a:srgbClr val="1055EB"/>
              </a:solidFill>
              <a:prstDash val="solid"/>
              <a:round/>
            </a:ln>
          </p:spPr>
        </p:sp>
        <p:sp>
          <p:nvSpPr>
            <p:cNvPr name="TextBox 16" id="16"/>
            <p:cNvSpPr txBox="true"/>
            <p:nvPr/>
          </p:nvSpPr>
          <p:spPr>
            <a:xfrm>
              <a:off x="0" y="-38100"/>
              <a:ext cx="1157757" cy="191639"/>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6755403" y="457501"/>
            <a:ext cx="736545" cy="177377"/>
            <a:chOff x="0" y="0"/>
            <a:chExt cx="982060" cy="236503"/>
          </a:xfrm>
        </p:grpSpPr>
        <p:grpSp>
          <p:nvGrpSpPr>
            <p:cNvPr name="Group 18" id="18"/>
            <p:cNvGrpSpPr/>
            <p:nvPr/>
          </p:nvGrpSpPr>
          <p:grpSpPr>
            <a:xfrm rot="0">
              <a:off x="0" y="0"/>
              <a:ext cx="236503" cy="236503"/>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372779" y="0"/>
              <a:ext cx="236503" cy="236503"/>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745558" y="0"/>
              <a:ext cx="236503" cy="236503"/>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26" id="2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27" id="27"/>
          <p:cNvGrpSpPr/>
          <p:nvPr/>
        </p:nvGrpSpPr>
        <p:grpSpPr>
          <a:xfrm rot="-10800000">
            <a:off x="6804840" y="9479081"/>
            <a:ext cx="11483160" cy="419459"/>
            <a:chOff x="0" y="0"/>
            <a:chExt cx="11125668" cy="406400"/>
          </a:xfrm>
        </p:grpSpPr>
        <p:sp>
          <p:nvSpPr>
            <p:cNvPr name="Freeform 28" id="28"/>
            <p:cNvSpPr/>
            <p:nvPr/>
          </p:nvSpPr>
          <p:spPr>
            <a:xfrm flipH="false" flipV="false" rot="0">
              <a:off x="0" y="0"/>
              <a:ext cx="11125668" cy="406400"/>
            </a:xfrm>
            <a:custGeom>
              <a:avLst/>
              <a:gdLst/>
              <a:ahLst/>
              <a:cxnLst/>
              <a:rect r="r" b="b" t="t" l="l"/>
              <a:pathLst>
                <a:path h="406400" w="11125668">
                  <a:moveTo>
                    <a:pt x="10922468" y="0"/>
                  </a:moveTo>
                  <a:lnTo>
                    <a:pt x="0" y="0"/>
                  </a:lnTo>
                  <a:lnTo>
                    <a:pt x="0" y="406400"/>
                  </a:lnTo>
                  <a:lnTo>
                    <a:pt x="10922468" y="406400"/>
                  </a:lnTo>
                  <a:lnTo>
                    <a:pt x="11125668" y="203200"/>
                  </a:lnTo>
                  <a:lnTo>
                    <a:pt x="10922468" y="0"/>
                  </a:lnTo>
                  <a:close/>
                </a:path>
              </a:pathLst>
            </a:custGeom>
            <a:solidFill>
              <a:srgbClr val="00C4CC">
                <a:alpha val="6667"/>
              </a:srgbClr>
            </a:solidFill>
          </p:spPr>
        </p:sp>
        <p:sp>
          <p:nvSpPr>
            <p:cNvPr name="TextBox 29" id="29"/>
            <p:cNvSpPr txBox="true"/>
            <p:nvPr/>
          </p:nvSpPr>
          <p:spPr>
            <a:xfrm>
              <a:off x="0" y="-38100"/>
              <a:ext cx="11011368" cy="444500"/>
            </a:xfrm>
            <a:prstGeom prst="rect">
              <a:avLst/>
            </a:prstGeom>
          </p:spPr>
          <p:txBody>
            <a:bodyPr anchor="ctr" rtlCol="false" tIns="50800" lIns="50800" bIns="50800" rIns="50800"/>
            <a:lstStyle/>
            <a:p>
              <a:pPr algn="ctr">
                <a:lnSpc>
                  <a:spcPts val="2659"/>
                </a:lnSpc>
              </a:pPr>
            </a:p>
          </p:txBody>
        </p:sp>
      </p:grpSp>
      <p:sp>
        <p:nvSpPr>
          <p:cNvPr name="TextBox 30" id="30"/>
          <p:cNvSpPr txBox="true"/>
          <p:nvPr/>
        </p:nvSpPr>
        <p:spPr>
          <a:xfrm rot="0">
            <a:off x="7829224" y="1708972"/>
            <a:ext cx="7694299" cy="785428"/>
          </a:xfrm>
          <a:prstGeom prst="rect">
            <a:avLst/>
          </a:prstGeom>
        </p:spPr>
        <p:txBody>
          <a:bodyPr anchor="t" rtlCol="false" tIns="0" lIns="0" bIns="0" rIns="0">
            <a:spAutoFit/>
          </a:bodyPr>
          <a:lstStyle/>
          <a:p>
            <a:pPr algn="l">
              <a:lnSpc>
                <a:spcPts val="6583"/>
              </a:lnSpc>
            </a:pPr>
            <a:r>
              <a:rPr lang="en-US" sz="4702" spc="418">
                <a:solidFill>
                  <a:srgbClr val="FFFFFF"/>
                </a:solidFill>
                <a:latin typeface="字由点字典黑"/>
                <a:ea typeface="字由点字典黑"/>
                <a:cs typeface="字由点字典黑"/>
                <a:sym typeface="字由点字典黑"/>
              </a:rPr>
              <a:t>SparkProject1</a:t>
            </a:r>
          </a:p>
        </p:txBody>
      </p:sp>
      <p:sp>
        <p:nvSpPr>
          <p:cNvPr name="TextBox 31" id="31"/>
          <p:cNvSpPr txBox="true"/>
          <p:nvPr/>
        </p:nvSpPr>
        <p:spPr>
          <a:xfrm rot="0">
            <a:off x="7730932" y="8227628"/>
            <a:ext cx="2013159" cy="314524"/>
          </a:xfrm>
          <a:prstGeom prst="rect">
            <a:avLst/>
          </a:prstGeom>
        </p:spPr>
        <p:txBody>
          <a:bodyPr anchor="t" rtlCol="false" tIns="0" lIns="0" bIns="0" rIns="0">
            <a:spAutoFit/>
          </a:bodyPr>
          <a:lstStyle/>
          <a:p>
            <a:pPr algn="l">
              <a:lnSpc>
                <a:spcPts val="2614"/>
              </a:lnSpc>
            </a:pPr>
            <a:r>
              <a:rPr lang="en-US" sz="1867" spc="-37">
                <a:solidFill>
                  <a:srgbClr val="1055EB"/>
                </a:solidFill>
                <a:latin typeface="字由点字典黑"/>
                <a:ea typeface="字由点字典黑"/>
                <a:cs typeface="字由点字典黑"/>
                <a:sym typeface="字由点字典黑"/>
              </a:rPr>
              <a:t>主讲人：欧阳山立</a:t>
            </a:r>
          </a:p>
        </p:txBody>
      </p:sp>
      <p:sp>
        <p:nvSpPr>
          <p:cNvPr name="TextBox 32" id="32"/>
          <p:cNvSpPr txBox="true"/>
          <p:nvPr/>
        </p:nvSpPr>
        <p:spPr>
          <a:xfrm rot="0">
            <a:off x="10484703" y="8243658"/>
            <a:ext cx="3481638" cy="314524"/>
          </a:xfrm>
          <a:prstGeom prst="rect">
            <a:avLst/>
          </a:prstGeom>
        </p:spPr>
        <p:txBody>
          <a:bodyPr anchor="t" rtlCol="false" tIns="0" lIns="0" bIns="0" rIns="0">
            <a:spAutoFit/>
          </a:bodyPr>
          <a:lstStyle/>
          <a:p>
            <a:pPr algn="l">
              <a:lnSpc>
                <a:spcPts val="2614"/>
              </a:lnSpc>
            </a:pPr>
            <a:r>
              <a:rPr lang="en-US" sz="1867" spc="-37">
                <a:solidFill>
                  <a:srgbClr val="1055EB"/>
                </a:solidFill>
                <a:latin typeface="字由点字典黑"/>
                <a:ea typeface="字由点字典黑"/>
                <a:cs typeface="字由点字典黑"/>
                <a:sym typeface="字由点字典黑"/>
              </a:rPr>
              <a:t>汇报日期：2025年4月13日</a:t>
            </a:r>
          </a:p>
        </p:txBody>
      </p:sp>
      <p:sp>
        <p:nvSpPr>
          <p:cNvPr name="TextBox 33" id="33"/>
          <p:cNvSpPr txBox="true"/>
          <p:nvPr/>
        </p:nvSpPr>
        <p:spPr>
          <a:xfrm rot="0">
            <a:off x="7643468" y="6853200"/>
            <a:ext cx="8579499" cy="255080"/>
          </a:xfrm>
          <a:prstGeom prst="rect">
            <a:avLst/>
          </a:prstGeom>
        </p:spPr>
        <p:txBody>
          <a:bodyPr anchor="t" rtlCol="false" tIns="0" lIns="0" bIns="0" rIns="0">
            <a:spAutoFit/>
          </a:bodyPr>
          <a:lstStyle/>
          <a:p>
            <a:pPr algn="l">
              <a:lnSpc>
                <a:spcPts val="2095"/>
              </a:lnSpc>
            </a:pPr>
            <a:r>
              <a:rPr lang="en-US" sz="1496" spc="223">
                <a:solidFill>
                  <a:srgbClr val="000000"/>
                </a:solidFill>
                <a:latin typeface="字由点字典黑 Thin"/>
                <a:ea typeface="字由点字典黑 Thin"/>
                <a:cs typeface="字由点字典黑 Thin"/>
                <a:sym typeface="字由点字典黑 Thin"/>
              </a:rPr>
              <a:t>SECURITY DATA ANALYSIS &amp; SURVIVAL ANALYSIS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a:grpSpLocks noChangeAspect="true"/>
          </p:cNvGrpSpPr>
          <p:nvPr/>
        </p:nvGrpSpPr>
        <p:grpSpPr>
          <a:xfrm rot="0">
            <a:off x="10360544" y="2200639"/>
            <a:ext cx="3566868" cy="7057661"/>
            <a:chOff x="0" y="0"/>
            <a:chExt cx="2620010" cy="5184140"/>
          </a:xfrm>
        </p:grpSpPr>
        <p:sp>
          <p:nvSpPr>
            <p:cNvPr name="Freeform 17" id="17"/>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8" id="18"/>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4"/>
              <a:stretch>
                <a:fillRect l="-3384" t="0" r="-57757" b="-67871"/>
              </a:stretch>
            </a:blipFill>
          </p:spPr>
        </p:sp>
        <p:sp>
          <p:nvSpPr>
            <p:cNvPr name="Freeform 19" id="19"/>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55555"/>
            </a:solidFill>
          </p:spPr>
        </p:sp>
        <p:sp>
          <p:nvSpPr>
            <p:cNvPr name="Freeform 20" id="20"/>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55555"/>
            </a:solidFill>
          </p:spPr>
        </p:sp>
        <p:sp>
          <p:nvSpPr>
            <p:cNvPr name="Freeform 21" id="21"/>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2E2E2E"/>
            </a:solidFill>
          </p:spPr>
        </p:sp>
        <p:sp>
          <p:nvSpPr>
            <p:cNvPr name="Freeform 22" id="22"/>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2E2E2E"/>
            </a:solidFill>
          </p:spPr>
        </p:sp>
        <p:sp>
          <p:nvSpPr>
            <p:cNvPr name="Freeform 23" id="23"/>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2E2E2E"/>
            </a:solidFill>
          </p:spPr>
        </p:sp>
        <p:sp>
          <p:nvSpPr>
            <p:cNvPr name="Freeform 24" id="24"/>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2E2E2E"/>
            </a:solidFill>
          </p:spPr>
        </p:sp>
        <p:sp>
          <p:nvSpPr>
            <p:cNvPr name="Freeform 25" id="25"/>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555555"/>
            </a:solidFill>
          </p:spPr>
        </p:sp>
      </p:grpSp>
      <p:sp>
        <p:nvSpPr>
          <p:cNvPr name="TextBox 26" id="26"/>
          <p:cNvSpPr txBox="true"/>
          <p:nvPr/>
        </p:nvSpPr>
        <p:spPr>
          <a:xfrm rot="0">
            <a:off x="1066654" y="538352"/>
            <a:ext cx="9908467"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2.KaplanMeier模型</a:t>
            </a:r>
          </a:p>
        </p:txBody>
      </p:sp>
      <p:sp>
        <p:nvSpPr>
          <p:cNvPr name="TextBox 27" id="27"/>
          <p:cNvSpPr txBox="true"/>
          <p:nvPr/>
        </p:nvSpPr>
        <p:spPr>
          <a:xfrm rot="0">
            <a:off x="1562954" y="2856365"/>
            <a:ext cx="7365579" cy="1842730"/>
          </a:xfrm>
          <a:prstGeom prst="rect">
            <a:avLst/>
          </a:prstGeom>
        </p:spPr>
        <p:txBody>
          <a:bodyPr anchor="t" rtlCol="false" tIns="0" lIns="0" bIns="0" rIns="0">
            <a:spAutoFit/>
          </a:bodyPr>
          <a:lstStyle/>
          <a:p>
            <a:pPr algn="l">
              <a:lnSpc>
                <a:spcPts val="5147"/>
              </a:lnSpc>
            </a:pPr>
            <a:r>
              <a:rPr lang="en-US" sz="3676">
                <a:solidFill>
                  <a:srgbClr val="000000"/>
                </a:solidFill>
                <a:latin typeface="字由点字典黑 Bold"/>
                <a:ea typeface="字由点字典黑 Bold"/>
                <a:cs typeface="字由点字典黑 Bold"/>
                <a:sym typeface="字由点字典黑 Bold"/>
              </a:rPr>
              <a:t>目的：</a:t>
            </a:r>
          </a:p>
          <a:p>
            <a:pPr algn="l">
              <a:lnSpc>
                <a:spcPts val="4867"/>
              </a:lnSpc>
              <a:spcBef>
                <a:spcPct val="0"/>
              </a:spcBef>
            </a:pPr>
            <a:r>
              <a:rPr lang="en-US" sz="3476">
                <a:solidFill>
                  <a:srgbClr val="000000"/>
                </a:solidFill>
                <a:latin typeface="字由点字典黑"/>
                <a:ea typeface="字由点字典黑"/>
                <a:cs typeface="字由点字典黑"/>
                <a:sym typeface="字由点字典黑"/>
              </a:rPr>
              <a:t>对 “电信客户流失” 数据进行生存分析。</a:t>
            </a:r>
          </a:p>
        </p:txBody>
      </p:sp>
      <p:sp>
        <p:nvSpPr>
          <p:cNvPr name="TextBox 28" id="28"/>
          <p:cNvSpPr txBox="true"/>
          <p:nvPr/>
        </p:nvSpPr>
        <p:spPr>
          <a:xfrm rot="0">
            <a:off x="1562954" y="5426938"/>
            <a:ext cx="7717232" cy="3108960"/>
          </a:xfrm>
          <a:prstGeom prst="rect">
            <a:avLst/>
          </a:prstGeom>
        </p:spPr>
        <p:txBody>
          <a:bodyPr anchor="t" rtlCol="false" tIns="0" lIns="0" bIns="0" rIns="0">
            <a:spAutoFit/>
          </a:bodyPr>
          <a:lstStyle/>
          <a:p>
            <a:pPr algn="l">
              <a:lnSpc>
                <a:spcPts val="5179"/>
              </a:lnSpc>
            </a:pPr>
            <a:r>
              <a:rPr lang="en-US" sz="3699">
                <a:solidFill>
                  <a:srgbClr val="000000"/>
                </a:solidFill>
                <a:latin typeface="字由点字典黑 Bold"/>
                <a:ea typeface="字由点字典黑 Bold"/>
                <a:cs typeface="字由点字典黑 Bold"/>
                <a:sym typeface="字由点字典黑 Bold"/>
              </a:rPr>
              <a:t>功能：</a:t>
            </a:r>
          </a:p>
          <a:p>
            <a:pPr algn="l">
              <a:lnSpc>
                <a:spcPts val="4899"/>
              </a:lnSpc>
              <a:spcBef>
                <a:spcPct val="0"/>
              </a:spcBef>
            </a:pPr>
            <a:r>
              <a:rPr lang="en-US" sz="3499">
                <a:solidFill>
                  <a:srgbClr val="000000"/>
                </a:solidFill>
                <a:latin typeface="字由点字典黑"/>
                <a:ea typeface="字由点字典黑"/>
                <a:cs typeface="字由点字典黑"/>
                <a:sym typeface="字由点字典黑"/>
              </a:rPr>
              <a:t>揭示各种特征（如性别、互联网服务类型、是否为老年人等）对客户流失的影响。通过可视化生存曲线和统计检验，深入了解客户流失行为。</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872226" y="2389384"/>
            <a:ext cx="5384555" cy="7563298"/>
            <a:chOff x="0" y="0"/>
            <a:chExt cx="1989858" cy="2795011"/>
          </a:xfrm>
        </p:grpSpPr>
        <p:sp>
          <p:nvSpPr>
            <p:cNvPr name="Freeform 17" id="17"/>
            <p:cNvSpPr/>
            <p:nvPr/>
          </p:nvSpPr>
          <p:spPr>
            <a:xfrm flipH="false" flipV="false" rot="0">
              <a:off x="0" y="0"/>
              <a:ext cx="1989858" cy="2795011"/>
            </a:xfrm>
            <a:custGeom>
              <a:avLst/>
              <a:gdLst/>
              <a:ahLst/>
              <a:cxnLst/>
              <a:rect r="r" b="b" t="t" l="l"/>
              <a:pathLst>
                <a:path h="2795011" w="1989858">
                  <a:moveTo>
                    <a:pt x="41696" y="0"/>
                  </a:moveTo>
                  <a:lnTo>
                    <a:pt x="1948162" y="0"/>
                  </a:lnTo>
                  <a:cubicBezTo>
                    <a:pt x="1971190" y="0"/>
                    <a:pt x="1989858" y="18668"/>
                    <a:pt x="1989858" y="41696"/>
                  </a:cubicBezTo>
                  <a:lnTo>
                    <a:pt x="1989858" y="2753315"/>
                  </a:lnTo>
                  <a:cubicBezTo>
                    <a:pt x="1989858" y="2776343"/>
                    <a:pt x="1971190" y="2795011"/>
                    <a:pt x="1948162" y="2795011"/>
                  </a:cubicBezTo>
                  <a:lnTo>
                    <a:pt x="41696" y="2795011"/>
                  </a:lnTo>
                  <a:cubicBezTo>
                    <a:pt x="18668" y="2795011"/>
                    <a:pt x="0" y="2776343"/>
                    <a:pt x="0" y="2753315"/>
                  </a:cubicBezTo>
                  <a:lnTo>
                    <a:pt x="0" y="41696"/>
                  </a:lnTo>
                  <a:cubicBezTo>
                    <a:pt x="0" y="18668"/>
                    <a:pt x="18668" y="0"/>
                    <a:pt x="41696" y="0"/>
                  </a:cubicBezTo>
                  <a:close/>
                </a:path>
              </a:pathLst>
            </a:custGeom>
            <a:solidFill>
              <a:srgbClr val="FFFFFF"/>
            </a:solidFill>
            <a:ln w="38100" cap="rnd">
              <a:solidFill>
                <a:srgbClr val="1055EB"/>
              </a:solidFill>
              <a:prstDash val="solid"/>
              <a:round/>
            </a:ln>
          </p:spPr>
        </p:sp>
        <p:sp>
          <p:nvSpPr>
            <p:cNvPr name="TextBox 18" id="18"/>
            <p:cNvSpPr txBox="true"/>
            <p:nvPr/>
          </p:nvSpPr>
          <p:spPr>
            <a:xfrm>
              <a:off x="0" y="-38100"/>
              <a:ext cx="1989858" cy="2833111"/>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6486985" y="2393126"/>
            <a:ext cx="10772315" cy="7559556"/>
            <a:chOff x="0" y="0"/>
            <a:chExt cx="2837153" cy="1990994"/>
          </a:xfrm>
        </p:grpSpPr>
        <p:sp>
          <p:nvSpPr>
            <p:cNvPr name="Freeform 20" id="20"/>
            <p:cNvSpPr/>
            <p:nvPr/>
          </p:nvSpPr>
          <p:spPr>
            <a:xfrm flipH="false" flipV="false" rot="0">
              <a:off x="0" y="0"/>
              <a:ext cx="2837153" cy="1990994"/>
            </a:xfrm>
            <a:custGeom>
              <a:avLst/>
              <a:gdLst/>
              <a:ahLst/>
              <a:cxnLst/>
              <a:rect r="r" b="b" t="t" l="l"/>
              <a:pathLst>
                <a:path h="1990994" w="2837153">
                  <a:moveTo>
                    <a:pt x="20842" y="0"/>
                  </a:moveTo>
                  <a:lnTo>
                    <a:pt x="2816311" y="0"/>
                  </a:lnTo>
                  <a:cubicBezTo>
                    <a:pt x="2821838" y="0"/>
                    <a:pt x="2827140" y="2196"/>
                    <a:pt x="2831048" y="6104"/>
                  </a:cubicBezTo>
                  <a:cubicBezTo>
                    <a:pt x="2834957" y="10013"/>
                    <a:pt x="2837153" y="15314"/>
                    <a:pt x="2837153" y="20842"/>
                  </a:cubicBezTo>
                  <a:lnTo>
                    <a:pt x="2837153" y="1970152"/>
                  </a:lnTo>
                  <a:cubicBezTo>
                    <a:pt x="2837153" y="1975680"/>
                    <a:pt x="2834957" y="1980981"/>
                    <a:pt x="2831048" y="1984890"/>
                  </a:cubicBezTo>
                  <a:cubicBezTo>
                    <a:pt x="2827140" y="1988798"/>
                    <a:pt x="2821838" y="1990994"/>
                    <a:pt x="2816311" y="1990994"/>
                  </a:cubicBezTo>
                  <a:lnTo>
                    <a:pt x="20842" y="1990994"/>
                  </a:lnTo>
                  <a:cubicBezTo>
                    <a:pt x="15314" y="1990994"/>
                    <a:pt x="10013" y="1988798"/>
                    <a:pt x="6104" y="1984890"/>
                  </a:cubicBezTo>
                  <a:cubicBezTo>
                    <a:pt x="2196" y="1980981"/>
                    <a:pt x="0" y="1975680"/>
                    <a:pt x="0" y="1970152"/>
                  </a:cubicBezTo>
                  <a:lnTo>
                    <a:pt x="0" y="20842"/>
                  </a:lnTo>
                  <a:cubicBezTo>
                    <a:pt x="0" y="15314"/>
                    <a:pt x="2196" y="10013"/>
                    <a:pt x="6104" y="6104"/>
                  </a:cubicBezTo>
                  <a:cubicBezTo>
                    <a:pt x="10013" y="2196"/>
                    <a:pt x="15314" y="0"/>
                    <a:pt x="20842" y="0"/>
                  </a:cubicBezTo>
                  <a:close/>
                </a:path>
              </a:pathLst>
            </a:custGeom>
            <a:solidFill>
              <a:srgbClr val="FFFFFF"/>
            </a:solidFill>
            <a:ln w="38100" cap="rnd">
              <a:solidFill>
                <a:srgbClr val="1055EB"/>
              </a:solidFill>
              <a:prstDash val="solid"/>
              <a:round/>
            </a:ln>
          </p:spPr>
        </p:sp>
        <p:sp>
          <p:nvSpPr>
            <p:cNvPr name="TextBox 21" id="21"/>
            <p:cNvSpPr txBox="true"/>
            <p:nvPr/>
          </p:nvSpPr>
          <p:spPr>
            <a:xfrm>
              <a:off x="0" y="-38100"/>
              <a:ext cx="2837153" cy="2029094"/>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0">
            <a:off x="2133076" y="2009684"/>
            <a:ext cx="2862856" cy="759400"/>
            <a:chOff x="0" y="0"/>
            <a:chExt cx="1057966" cy="280636"/>
          </a:xfrm>
        </p:grpSpPr>
        <p:sp>
          <p:nvSpPr>
            <p:cNvPr name="Freeform 23" id="23"/>
            <p:cNvSpPr/>
            <p:nvPr/>
          </p:nvSpPr>
          <p:spPr>
            <a:xfrm flipH="false" flipV="false" rot="0">
              <a:off x="0" y="0"/>
              <a:ext cx="1057966" cy="280636"/>
            </a:xfrm>
            <a:custGeom>
              <a:avLst/>
              <a:gdLst/>
              <a:ahLst/>
              <a:cxnLst/>
              <a:rect r="r" b="b" t="t" l="l"/>
              <a:pathLst>
                <a:path h="280636" w="1057966">
                  <a:moveTo>
                    <a:pt x="78424" y="0"/>
                  </a:moveTo>
                  <a:lnTo>
                    <a:pt x="979543" y="0"/>
                  </a:lnTo>
                  <a:cubicBezTo>
                    <a:pt x="1022855" y="0"/>
                    <a:pt x="1057966" y="35111"/>
                    <a:pt x="1057966" y="78424"/>
                  </a:cubicBezTo>
                  <a:lnTo>
                    <a:pt x="1057966" y="202212"/>
                  </a:lnTo>
                  <a:cubicBezTo>
                    <a:pt x="1057966" y="245524"/>
                    <a:pt x="1022855" y="280636"/>
                    <a:pt x="979543" y="280636"/>
                  </a:cubicBezTo>
                  <a:lnTo>
                    <a:pt x="78424" y="280636"/>
                  </a:lnTo>
                  <a:cubicBezTo>
                    <a:pt x="35111" y="280636"/>
                    <a:pt x="0" y="245524"/>
                    <a:pt x="0" y="202212"/>
                  </a:cubicBezTo>
                  <a:lnTo>
                    <a:pt x="0" y="78424"/>
                  </a:lnTo>
                  <a:cubicBezTo>
                    <a:pt x="0" y="35111"/>
                    <a:pt x="35111" y="0"/>
                    <a:pt x="78424" y="0"/>
                  </a:cubicBezTo>
                  <a:close/>
                </a:path>
              </a:pathLst>
            </a:custGeom>
            <a:solidFill>
              <a:srgbClr val="1055EB"/>
            </a:solidFill>
            <a:ln cap="rnd">
              <a:noFill/>
              <a:prstDash val="solid"/>
              <a:round/>
            </a:ln>
          </p:spPr>
        </p:sp>
        <p:sp>
          <p:nvSpPr>
            <p:cNvPr name="TextBox 24" id="24"/>
            <p:cNvSpPr txBox="true"/>
            <p:nvPr/>
          </p:nvSpPr>
          <p:spPr>
            <a:xfrm>
              <a:off x="0" y="-38100"/>
              <a:ext cx="1057966" cy="318736"/>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10316562" y="1957238"/>
            <a:ext cx="3009238" cy="742983"/>
            <a:chOff x="0" y="0"/>
            <a:chExt cx="792557" cy="195683"/>
          </a:xfrm>
        </p:grpSpPr>
        <p:sp>
          <p:nvSpPr>
            <p:cNvPr name="Freeform 26" id="26"/>
            <p:cNvSpPr/>
            <p:nvPr/>
          </p:nvSpPr>
          <p:spPr>
            <a:xfrm flipH="false" flipV="false" rot="0">
              <a:off x="0" y="0"/>
              <a:ext cx="792557" cy="195683"/>
            </a:xfrm>
            <a:custGeom>
              <a:avLst/>
              <a:gdLst/>
              <a:ahLst/>
              <a:cxnLst/>
              <a:rect r="r" b="b" t="t" l="l"/>
              <a:pathLst>
                <a:path h="195683" w="792557">
                  <a:moveTo>
                    <a:pt x="74609" y="0"/>
                  </a:moveTo>
                  <a:lnTo>
                    <a:pt x="717948" y="0"/>
                  </a:lnTo>
                  <a:cubicBezTo>
                    <a:pt x="737735" y="0"/>
                    <a:pt x="756712" y="7861"/>
                    <a:pt x="770704" y="21852"/>
                  </a:cubicBezTo>
                  <a:cubicBezTo>
                    <a:pt x="784696" y="35844"/>
                    <a:pt x="792557" y="54821"/>
                    <a:pt x="792557" y="74609"/>
                  </a:cubicBezTo>
                  <a:lnTo>
                    <a:pt x="792557" y="121074"/>
                  </a:lnTo>
                  <a:cubicBezTo>
                    <a:pt x="792557" y="140861"/>
                    <a:pt x="784696" y="159838"/>
                    <a:pt x="770704" y="173830"/>
                  </a:cubicBezTo>
                  <a:cubicBezTo>
                    <a:pt x="756712" y="187822"/>
                    <a:pt x="737735" y="195683"/>
                    <a:pt x="717948" y="195683"/>
                  </a:cubicBezTo>
                  <a:lnTo>
                    <a:pt x="74609" y="195683"/>
                  </a:lnTo>
                  <a:cubicBezTo>
                    <a:pt x="54821" y="195683"/>
                    <a:pt x="35844" y="187822"/>
                    <a:pt x="21852" y="173830"/>
                  </a:cubicBezTo>
                  <a:cubicBezTo>
                    <a:pt x="7861" y="159838"/>
                    <a:pt x="0" y="140861"/>
                    <a:pt x="0" y="121074"/>
                  </a:cubicBezTo>
                  <a:lnTo>
                    <a:pt x="0" y="74609"/>
                  </a:lnTo>
                  <a:cubicBezTo>
                    <a:pt x="0" y="54821"/>
                    <a:pt x="7861" y="35844"/>
                    <a:pt x="21852" y="21852"/>
                  </a:cubicBezTo>
                  <a:cubicBezTo>
                    <a:pt x="35844" y="7861"/>
                    <a:pt x="54821" y="0"/>
                    <a:pt x="74609" y="0"/>
                  </a:cubicBezTo>
                  <a:close/>
                </a:path>
              </a:pathLst>
            </a:custGeom>
            <a:solidFill>
              <a:srgbClr val="1055EB"/>
            </a:solidFill>
            <a:ln cap="rnd">
              <a:noFill/>
              <a:prstDash val="solid"/>
              <a:round/>
            </a:ln>
          </p:spPr>
        </p:sp>
        <p:sp>
          <p:nvSpPr>
            <p:cNvPr name="TextBox 27" id="27"/>
            <p:cNvSpPr txBox="true"/>
            <p:nvPr/>
          </p:nvSpPr>
          <p:spPr>
            <a:xfrm>
              <a:off x="0" y="-38100"/>
              <a:ext cx="792557" cy="233783"/>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1125821" y="3085397"/>
            <a:ext cx="4879171" cy="4043259"/>
            <a:chOff x="0" y="0"/>
            <a:chExt cx="1060644" cy="878931"/>
          </a:xfrm>
        </p:grpSpPr>
        <p:sp>
          <p:nvSpPr>
            <p:cNvPr name="Freeform 29" id="29"/>
            <p:cNvSpPr/>
            <p:nvPr/>
          </p:nvSpPr>
          <p:spPr>
            <a:xfrm flipH="false" flipV="false" rot="0">
              <a:off x="0" y="0"/>
              <a:ext cx="1060644" cy="878931"/>
            </a:xfrm>
            <a:custGeom>
              <a:avLst/>
              <a:gdLst/>
              <a:ahLst/>
              <a:cxnLst/>
              <a:rect r="r" b="b" t="t" l="l"/>
              <a:pathLst>
                <a:path h="878931" w="1060644">
                  <a:moveTo>
                    <a:pt x="0" y="0"/>
                  </a:moveTo>
                  <a:lnTo>
                    <a:pt x="1060644" y="0"/>
                  </a:lnTo>
                  <a:lnTo>
                    <a:pt x="1060644" y="878931"/>
                  </a:lnTo>
                  <a:lnTo>
                    <a:pt x="0" y="878931"/>
                  </a:lnTo>
                  <a:close/>
                </a:path>
              </a:pathLst>
            </a:custGeom>
            <a:blipFill>
              <a:blip r:embed="rId4"/>
              <a:stretch>
                <a:fillRect l="-3735" t="0" r="-3735" b="0"/>
              </a:stretch>
            </a:blipFill>
          </p:spPr>
        </p:sp>
      </p:grpSp>
      <p:grpSp>
        <p:nvGrpSpPr>
          <p:cNvPr name="Group 30" id="30"/>
          <p:cNvGrpSpPr/>
          <p:nvPr/>
        </p:nvGrpSpPr>
        <p:grpSpPr>
          <a:xfrm rot="0">
            <a:off x="7017888" y="2937507"/>
            <a:ext cx="9710508" cy="4958030"/>
            <a:chOff x="0" y="0"/>
            <a:chExt cx="1504412" cy="768129"/>
          </a:xfrm>
        </p:grpSpPr>
        <p:sp>
          <p:nvSpPr>
            <p:cNvPr name="Freeform 31" id="31"/>
            <p:cNvSpPr/>
            <p:nvPr/>
          </p:nvSpPr>
          <p:spPr>
            <a:xfrm flipH="false" flipV="false" rot="0">
              <a:off x="0" y="0"/>
              <a:ext cx="1504412" cy="768129"/>
            </a:xfrm>
            <a:custGeom>
              <a:avLst/>
              <a:gdLst/>
              <a:ahLst/>
              <a:cxnLst/>
              <a:rect r="r" b="b" t="t" l="l"/>
              <a:pathLst>
                <a:path h="768129" w="1504412">
                  <a:moveTo>
                    <a:pt x="0" y="0"/>
                  </a:moveTo>
                  <a:lnTo>
                    <a:pt x="1504412" y="0"/>
                  </a:lnTo>
                  <a:lnTo>
                    <a:pt x="1504412" y="768129"/>
                  </a:lnTo>
                  <a:lnTo>
                    <a:pt x="0" y="768129"/>
                  </a:lnTo>
                  <a:close/>
                </a:path>
              </a:pathLst>
            </a:custGeom>
            <a:blipFill>
              <a:blip r:embed="rId5"/>
              <a:stretch>
                <a:fillRect l="0" t="-392" r="0" b="-392"/>
              </a:stretch>
            </a:blipFill>
          </p:spPr>
        </p:sp>
      </p:grpSp>
      <p:sp>
        <p:nvSpPr>
          <p:cNvPr name="Freeform 32" id="32"/>
          <p:cNvSpPr/>
          <p:nvPr/>
        </p:nvSpPr>
        <p:spPr>
          <a:xfrm flipH="false" flipV="false" rot="0">
            <a:off x="9418574" y="6929480"/>
            <a:ext cx="1409278" cy="681578"/>
          </a:xfrm>
          <a:custGeom>
            <a:avLst/>
            <a:gdLst/>
            <a:ahLst/>
            <a:cxnLst/>
            <a:rect r="r" b="b" t="t" l="l"/>
            <a:pathLst>
              <a:path h="681578" w="1409278">
                <a:moveTo>
                  <a:pt x="0" y="0"/>
                </a:moveTo>
                <a:lnTo>
                  <a:pt x="1409278" y="0"/>
                </a:lnTo>
                <a:lnTo>
                  <a:pt x="1409278" y="681578"/>
                </a:lnTo>
                <a:lnTo>
                  <a:pt x="0" y="68157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33" id="33"/>
          <p:cNvSpPr txBox="true"/>
          <p:nvPr/>
        </p:nvSpPr>
        <p:spPr>
          <a:xfrm rot="0">
            <a:off x="1066654" y="538352"/>
            <a:ext cx="10840663"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2.KaplanMeier模型</a:t>
            </a:r>
          </a:p>
        </p:txBody>
      </p:sp>
      <p:sp>
        <p:nvSpPr>
          <p:cNvPr name="TextBox 34" id="34"/>
          <p:cNvSpPr txBox="true"/>
          <p:nvPr/>
        </p:nvSpPr>
        <p:spPr>
          <a:xfrm rot="0">
            <a:off x="2044496" y="2055030"/>
            <a:ext cx="3041822" cy="592508"/>
          </a:xfrm>
          <a:prstGeom prst="rect">
            <a:avLst/>
          </a:prstGeom>
        </p:spPr>
        <p:txBody>
          <a:bodyPr anchor="t" rtlCol="false" tIns="0" lIns="0" bIns="0" rIns="0">
            <a:spAutoFit/>
          </a:bodyPr>
          <a:lstStyle/>
          <a:p>
            <a:pPr algn="ctr">
              <a:lnSpc>
                <a:spcPts val="4750"/>
              </a:lnSpc>
            </a:pPr>
            <a:r>
              <a:rPr lang="en-US" sz="3392" b="true">
                <a:solidFill>
                  <a:srgbClr val="FBFBFB"/>
                </a:solidFill>
                <a:latin typeface="思源黑体 Bold"/>
                <a:ea typeface="思源黑体 Bold"/>
                <a:cs typeface="思源黑体 Bold"/>
                <a:sym typeface="思源黑体 Bold"/>
              </a:rPr>
              <a:t>·生存曲线·</a:t>
            </a:r>
          </a:p>
        </p:txBody>
      </p:sp>
      <p:sp>
        <p:nvSpPr>
          <p:cNvPr name="TextBox 35" id="35"/>
          <p:cNvSpPr txBox="true"/>
          <p:nvPr/>
        </p:nvSpPr>
        <p:spPr>
          <a:xfrm rot="0">
            <a:off x="10089792" y="1993405"/>
            <a:ext cx="3462777" cy="603973"/>
          </a:xfrm>
          <a:prstGeom prst="rect">
            <a:avLst/>
          </a:prstGeom>
        </p:spPr>
        <p:txBody>
          <a:bodyPr anchor="t" rtlCol="false" tIns="0" lIns="0" bIns="0" rIns="0">
            <a:spAutoFit/>
          </a:bodyPr>
          <a:lstStyle/>
          <a:p>
            <a:pPr algn="ctr" marL="0" indent="0" lvl="0">
              <a:lnSpc>
                <a:spcPts val="4999"/>
              </a:lnSpc>
              <a:spcBef>
                <a:spcPct val="0"/>
              </a:spcBef>
            </a:pPr>
            <a:r>
              <a:rPr lang="en-US" b="true" sz="3570">
                <a:solidFill>
                  <a:srgbClr val="FBFBFB"/>
                </a:solidFill>
                <a:latin typeface="思源黑体 Bold"/>
                <a:ea typeface="思源黑体 Bold"/>
                <a:cs typeface="思源黑体 Bold"/>
                <a:sym typeface="思源黑体 Bold"/>
              </a:rPr>
              <a:t>·分组检验</a:t>
            </a:r>
            <a:r>
              <a:rPr lang="en-US" b="true" sz="3570" strike="noStrike" u="none">
                <a:solidFill>
                  <a:srgbClr val="FBFBFB"/>
                </a:solidFill>
                <a:latin typeface="思源黑体 Bold"/>
                <a:ea typeface="思源黑体 Bold"/>
                <a:cs typeface="思源黑体 Bold"/>
                <a:sym typeface="思源黑体 Bold"/>
              </a:rPr>
              <a:t>·</a:t>
            </a:r>
          </a:p>
        </p:txBody>
      </p:sp>
      <p:sp>
        <p:nvSpPr>
          <p:cNvPr name="TextBox 36" id="36"/>
          <p:cNvSpPr txBox="true"/>
          <p:nvPr/>
        </p:nvSpPr>
        <p:spPr>
          <a:xfrm rot="0">
            <a:off x="1400383" y="7572958"/>
            <a:ext cx="4328242" cy="2101850"/>
          </a:xfrm>
          <a:prstGeom prst="rect">
            <a:avLst/>
          </a:prstGeom>
        </p:spPr>
        <p:txBody>
          <a:bodyPr anchor="t" rtlCol="false" tIns="0" lIns="0" bIns="0" rIns="0">
            <a:spAutoFit/>
          </a:bodyPr>
          <a:lstStyle/>
          <a:p>
            <a:pPr algn="ctr">
              <a:lnSpc>
                <a:spcPts val="2799"/>
              </a:lnSpc>
              <a:spcBef>
                <a:spcPct val="0"/>
              </a:spcBef>
            </a:pPr>
            <a:r>
              <a:rPr lang="en-US" sz="1999">
                <a:solidFill>
                  <a:srgbClr val="000000"/>
                </a:solidFill>
                <a:latin typeface="字由点字典黑"/>
                <a:ea typeface="字由点字典黑"/>
                <a:cs typeface="字由点字典黑"/>
                <a:sym typeface="字由点字典黑"/>
              </a:rPr>
              <a:t>1、</a:t>
            </a:r>
            <a:r>
              <a:rPr lang="en-US" sz="1999">
                <a:solidFill>
                  <a:srgbClr val="000000"/>
                </a:solidFill>
                <a:latin typeface="字由点字典黑"/>
                <a:ea typeface="字由点字典黑"/>
                <a:cs typeface="字由点字典黑"/>
                <a:sym typeface="字由点字典黑"/>
              </a:rPr>
              <a:t>初始化 Kaplan-Meier 模型，并使用 “tenure”（客户在网时长）和 “churn”（客户是否流失）数据进行拟合。</a:t>
            </a:r>
          </a:p>
          <a:p>
            <a:pPr algn="ctr">
              <a:lnSpc>
                <a:spcPts val="2799"/>
              </a:lnSpc>
              <a:spcBef>
                <a:spcPct val="0"/>
              </a:spcBef>
            </a:pPr>
            <a:r>
              <a:rPr lang="en-US" sz="1999">
                <a:solidFill>
                  <a:srgbClr val="000000"/>
                </a:solidFill>
                <a:latin typeface="字由点字典黑"/>
                <a:ea typeface="字由点字典黑"/>
                <a:cs typeface="字由点字典黑"/>
                <a:sym typeface="字由点字典黑"/>
              </a:rPr>
              <a:t>2、绘制整体生存曲线，并展示了整个客户群体在不同时间点的生存概率。</a:t>
            </a:r>
          </a:p>
        </p:txBody>
      </p:sp>
      <p:sp>
        <p:nvSpPr>
          <p:cNvPr name="TextBox 37" id="37"/>
          <p:cNvSpPr txBox="true"/>
          <p:nvPr/>
        </p:nvSpPr>
        <p:spPr>
          <a:xfrm rot="0">
            <a:off x="8188891" y="7962213"/>
            <a:ext cx="7467969" cy="1323340"/>
          </a:xfrm>
          <a:prstGeom prst="rect">
            <a:avLst/>
          </a:prstGeom>
        </p:spPr>
        <p:txBody>
          <a:bodyPr anchor="t" rtlCol="false" tIns="0" lIns="0" bIns="0" rIns="0">
            <a:spAutoFit/>
          </a:bodyPr>
          <a:lstStyle/>
          <a:p>
            <a:pPr algn="ctr">
              <a:lnSpc>
                <a:spcPts val="2659"/>
              </a:lnSpc>
              <a:spcBef>
                <a:spcPct val="0"/>
              </a:spcBef>
            </a:pPr>
            <a:r>
              <a:rPr lang="en-US" sz="1899">
                <a:solidFill>
                  <a:srgbClr val="000000"/>
                </a:solidFill>
                <a:latin typeface="字由点字典黑"/>
                <a:ea typeface="字由点字典黑"/>
                <a:cs typeface="字由点字典黑"/>
                <a:sym typeface="字由点字典黑"/>
              </a:rPr>
              <a:t>plot_km(col)：定义此函数用于按指定列对客户进行分组，并为每个组绘制生存曲线。</a:t>
            </a:r>
          </a:p>
          <a:p>
            <a:pPr algn="ctr">
              <a:lnSpc>
                <a:spcPts val="2659"/>
              </a:lnSpc>
              <a:spcBef>
                <a:spcPct val="0"/>
              </a:spcBef>
            </a:pPr>
            <a:r>
              <a:rPr lang="en-US" sz="1899">
                <a:solidFill>
                  <a:srgbClr val="000000"/>
                </a:solidFill>
                <a:latin typeface="字由点字典黑"/>
                <a:ea typeface="字由点字典黑"/>
                <a:cs typeface="字由点字典黑"/>
                <a:sym typeface="字由点字典黑"/>
              </a:rPr>
              <a:t>​print_logrank(col)​：此函数用于对指定列进行 Log-rank 检验，确定不同组之间的生存曲线是否存在显著差异。</a:t>
            </a:r>
          </a:p>
        </p:txBody>
      </p:sp>
      <p:sp>
        <p:nvSpPr>
          <p:cNvPr name="Freeform 38" id="38"/>
          <p:cNvSpPr/>
          <p:nvPr/>
        </p:nvSpPr>
        <p:spPr>
          <a:xfrm flipH="false" flipV="false" rot="0">
            <a:off x="13990152" y="6929480"/>
            <a:ext cx="1409278" cy="681578"/>
          </a:xfrm>
          <a:custGeom>
            <a:avLst/>
            <a:gdLst/>
            <a:ahLst/>
            <a:cxnLst/>
            <a:rect r="r" b="b" t="t" l="l"/>
            <a:pathLst>
              <a:path h="681578" w="1409278">
                <a:moveTo>
                  <a:pt x="0" y="0"/>
                </a:moveTo>
                <a:lnTo>
                  <a:pt x="1409278" y="0"/>
                </a:lnTo>
                <a:lnTo>
                  <a:pt x="1409278" y="681578"/>
                </a:lnTo>
                <a:lnTo>
                  <a:pt x="0" y="68157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672048" y="5535645"/>
            <a:ext cx="8174010" cy="4219932"/>
            <a:chOff x="0" y="0"/>
            <a:chExt cx="1266368" cy="653778"/>
          </a:xfrm>
        </p:grpSpPr>
        <p:sp>
          <p:nvSpPr>
            <p:cNvPr name="Freeform 17" id="17"/>
            <p:cNvSpPr/>
            <p:nvPr/>
          </p:nvSpPr>
          <p:spPr>
            <a:xfrm flipH="false" flipV="false" rot="0">
              <a:off x="0" y="0"/>
              <a:ext cx="1266368" cy="653778"/>
            </a:xfrm>
            <a:custGeom>
              <a:avLst/>
              <a:gdLst/>
              <a:ahLst/>
              <a:cxnLst/>
              <a:rect r="r" b="b" t="t" l="l"/>
              <a:pathLst>
                <a:path h="653778" w="1266368">
                  <a:moveTo>
                    <a:pt x="0" y="0"/>
                  </a:moveTo>
                  <a:lnTo>
                    <a:pt x="1266368" y="0"/>
                  </a:lnTo>
                  <a:lnTo>
                    <a:pt x="1266368" y="653778"/>
                  </a:lnTo>
                  <a:lnTo>
                    <a:pt x="0" y="653778"/>
                  </a:lnTo>
                  <a:close/>
                </a:path>
              </a:pathLst>
            </a:custGeom>
            <a:blipFill>
              <a:blip r:embed="rId4"/>
              <a:stretch>
                <a:fillRect l="-863" t="0" r="-863" b="0"/>
              </a:stretch>
            </a:blipFill>
          </p:spPr>
        </p:sp>
      </p:grpSp>
      <p:grpSp>
        <p:nvGrpSpPr>
          <p:cNvPr name="Group 18" id="18"/>
          <p:cNvGrpSpPr/>
          <p:nvPr/>
        </p:nvGrpSpPr>
        <p:grpSpPr>
          <a:xfrm rot="0">
            <a:off x="10154257" y="5589047"/>
            <a:ext cx="6372499" cy="4166530"/>
            <a:chOff x="0" y="0"/>
            <a:chExt cx="925008" cy="604798"/>
          </a:xfrm>
        </p:grpSpPr>
        <p:sp>
          <p:nvSpPr>
            <p:cNvPr name="Freeform 19" id="19"/>
            <p:cNvSpPr/>
            <p:nvPr/>
          </p:nvSpPr>
          <p:spPr>
            <a:xfrm flipH="false" flipV="false" rot="0">
              <a:off x="0" y="0"/>
              <a:ext cx="925008" cy="604798"/>
            </a:xfrm>
            <a:custGeom>
              <a:avLst/>
              <a:gdLst/>
              <a:ahLst/>
              <a:cxnLst/>
              <a:rect r="r" b="b" t="t" l="l"/>
              <a:pathLst>
                <a:path h="604798" w="925008">
                  <a:moveTo>
                    <a:pt x="0" y="0"/>
                  </a:moveTo>
                  <a:lnTo>
                    <a:pt x="925008" y="0"/>
                  </a:lnTo>
                  <a:lnTo>
                    <a:pt x="925008" y="604798"/>
                  </a:lnTo>
                  <a:lnTo>
                    <a:pt x="0" y="604798"/>
                  </a:lnTo>
                  <a:close/>
                </a:path>
              </a:pathLst>
            </a:custGeom>
            <a:blipFill>
              <a:blip r:embed="rId5"/>
              <a:stretch>
                <a:fillRect l="-586" t="0" r="-586" b="0"/>
              </a:stretch>
            </a:blipFill>
          </p:spPr>
        </p:sp>
      </p:grpSp>
      <p:sp>
        <p:nvSpPr>
          <p:cNvPr name="TextBox 20" id="20"/>
          <p:cNvSpPr txBox="true"/>
          <p:nvPr/>
        </p:nvSpPr>
        <p:spPr>
          <a:xfrm rot="0">
            <a:off x="6762024" y="3115992"/>
            <a:ext cx="9764732" cy="2223135"/>
          </a:xfrm>
          <a:prstGeom prst="rect">
            <a:avLst/>
          </a:prstGeom>
        </p:spPr>
        <p:txBody>
          <a:bodyPr anchor="t" rtlCol="false" tIns="0" lIns="0" bIns="0" rIns="0">
            <a:spAutoFit/>
          </a:bodyPr>
          <a:lstStyle/>
          <a:p>
            <a:pPr algn="ctr">
              <a:lnSpc>
                <a:spcPts val="2940"/>
              </a:lnSpc>
              <a:spcBef>
                <a:spcPct val="0"/>
              </a:spcBef>
            </a:pPr>
            <a:r>
              <a:rPr lang="en-US" sz="2100">
                <a:solidFill>
                  <a:srgbClr val="000000"/>
                </a:solidFill>
                <a:latin typeface="字由点字典黑"/>
                <a:ea typeface="字由点字典黑"/>
                <a:cs typeface="字由点字典黑"/>
                <a:sym typeface="字由点字典黑"/>
              </a:rPr>
              <a:t>以 “tenure”（客户在网时长）作为时间变量，“churn”（客户是否流失，即事件变量）对 Cox 比例风险模型进行拟合。</a:t>
            </a:r>
          </a:p>
          <a:p>
            <a:pPr algn="ctr">
              <a:lnSpc>
                <a:spcPts val="2940"/>
              </a:lnSpc>
              <a:spcBef>
                <a:spcPct val="0"/>
              </a:spcBef>
            </a:pPr>
          </a:p>
          <a:p>
            <a:pPr algn="ctr">
              <a:lnSpc>
                <a:spcPts val="2940"/>
              </a:lnSpc>
              <a:spcBef>
                <a:spcPct val="0"/>
              </a:spcBef>
            </a:pPr>
            <a:r>
              <a:rPr lang="en-US" sz="2100">
                <a:solidFill>
                  <a:srgbClr val="000000"/>
                </a:solidFill>
                <a:latin typeface="字由点字典黑"/>
                <a:ea typeface="字由点字典黑"/>
                <a:cs typeface="字由点字典黑"/>
                <a:sym typeface="字由点字典黑"/>
              </a:rPr>
              <a:t>Summary：包含了每个特征的系数（coefficients）、风险比（hazard ratios）以及 p 值（p-values）。通过指标协助量化每个特征对客户流失风险的影响程度。同步生成特征风险比图（HR图）。</a:t>
            </a:r>
          </a:p>
        </p:txBody>
      </p:sp>
      <p:sp>
        <p:nvSpPr>
          <p:cNvPr name="Freeform 21" id="21"/>
          <p:cNvSpPr/>
          <p:nvPr/>
        </p:nvSpPr>
        <p:spPr>
          <a:xfrm flipH="false" flipV="false" rot="0">
            <a:off x="6904944" y="7311167"/>
            <a:ext cx="2598824" cy="1256886"/>
          </a:xfrm>
          <a:custGeom>
            <a:avLst/>
            <a:gdLst/>
            <a:ahLst/>
            <a:cxnLst/>
            <a:rect r="r" b="b" t="t" l="l"/>
            <a:pathLst>
              <a:path h="1256886" w="2598824">
                <a:moveTo>
                  <a:pt x="0" y="0"/>
                </a:moveTo>
                <a:lnTo>
                  <a:pt x="2598824" y="0"/>
                </a:lnTo>
                <a:lnTo>
                  <a:pt x="2598824" y="1256886"/>
                </a:lnTo>
                <a:lnTo>
                  <a:pt x="0" y="125688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2" id="22"/>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2.COXPHFitter模型</a:t>
            </a:r>
          </a:p>
        </p:txBody>
      </p:sp>
      <p:sp>
        <p:nvSpPr>
          <p:cNvPr name="TextBox 23" id="23"/>
          <p:cNvSpPr txBox="true"/>
          <p:nvPr/>
        </p:nvSpPr>
        <p:spPr>
          <a:xfrm rot="0">
            <a:off x="672048" y="2294494"/>
            <a:ext cx="3516521" cy="672604"/>
          </a:xfrm>
          <a:prstGeom prst="rect">
            <a:avLst/>
          </a:prstGeom>
        </p:spPr>
        <p:txBody>
          <a:bodyPr anchor="t" rtlCol="false" tIns="0" lIns="0" bIns="0" rIns="0">
            <a:spAutoFit/>
          </a:bodyPr>
          <a:lstStyle/>
          <a:p>
            <a:pPr algn="l">
              <a:lnSpc>
                <a:spcPts val="5452"/>
              </a:lnSpc>
            </a:pPr>
            <a:r>
              <a:rPr lang="en-US" sz="3894" b="true">
                <a:solidFill>
                  <a:srgbClr val="000000"/>
                </a:solidFill>
                <a:latin typeface="思源黑体 Bold"/>
                <a:ea typeface="思源黑体 Bold"/>
                <a:cs typeface="思源黑体 Bold"/>
                <a:sym typeface="思源黑体 Bold"/>
              </a:rPr>
              <a:t>功能：</a:t>
            </a:r>
          </a:p>
        </p:txBody>
      </p:sp>
      <p:sp>
        <p:nvSpPr>
          <p:cNvPr name="TextBox 24" id="24"/>
          <p:cNvSpPr txBox="true"/>
          <p:nvPr/>
        </p:nvSpPr>
        <p:spPr>
          <a:xfrm rot="0">
            <a:off x="6904944" y="2337039"/>
            <a:ext cx="3516521" cy="630059"/>
          </a:xfrm>
          <a:prstGeom prst="rect">
            <a:avLst/>
          </a:prstGeom>
        </p:spPr>
        <p:txBody>
          <a:bodyPr anchor="t" rtlCol="false" tIns="0" lIns="0" bIns="0" rIns="0">
            <a:spAutoFit/>
          </a:bodyPr>
          <a:lstStyle/>
          <a:p>
            <a:pPr algn="l">
              <a:lnSpc>
                <a:spcPts val="5172"/>
              </a:lnSpc>
            </a:pPr>
            <a:r>
              <a:rPr lang="en-US" sz="3694" b="true">
                <a:solidFill>
                  <a:srgbClr val="000000"/>
                </a:solidFill>
                <a:latin typeface="思源黑体 Bold"/>
                <a:ea typeface="思源黑体 Bold"/>
                <a:cs typeface="思源黑体 Bold"/>
                <a:sym typeface="思源黑体 Bold"/>
              </a:rPr>
              <a:t>模型建立：</a:t>
            </a:r>
          </a:p>
        </p:txBody>
      </p:sp>
      <p:sp>
        <p:nvSpPr>
          <p:cNvPr name="TextBox 25" id="25"/>
          <p:cNvSpPr txBox="true"/>
          <p:nvPr/>
        </p:nvSpPr>
        <p:spPr>
          <a:xfrm rot="0">
            <a:off x="672048" y="3088052"/>
            <a:ext cx="5731791" cy="1163320"/>
          </a:xfrm>
          <a:prstGeom prst="rect">
            <a:avLst/>
          </a:prstGeom>
        </p:spPr>
        <p:txBody>
          <a:bodyPr anchor="t" rtlCol="false" tIns="0" lIns="0" bIns="0" rIns="0">
            <a:spAutoFit/>
          </a:bodyPr>
          <a:lstStyle/>
          <a:p>
            <a:pPr algn="ctr">
              <a:lnSpc>
                <a:spcPts val="3079"/>
              </a:lnSpc>
              <a:spcBef>
                <a:spcPct val="0"/>
              </a:spcBef>
            </a:pPr>
            <a:r>
              <a:rPr lang="en-US" sz="2199">
                <a:solidFill>
                  <a:srgbClr val="000000"/>
                </a:solidFill>
                <a:latin typeface="字由点字典黑"/>
                <a:ea typeface="字由点字典黑"/>
                <a:cs typeface="字由点字典黑"/>
                <a:sym typeface="字由点字典黑"/>
              </a:rPr>
              <a:t>引入了 Cox 比例风险模型（CoxPHFitter）。该模型在生存分析领域应用广泛，能够有效分析多个特征对客户流失风险的影响。</a:t>
            </a:r>
          </a:p>
        </p:txBody>
      </p:sp>
      <p:sp>
        <p:nvSpPr>
          <p:cNvPr name="TextBox 26" id="26"/>
          <p:cNvSpPr txBox="true"/>
          <p:nvPr/>
        </p:nvSpPr>
        <p:spPr>
          <a:xfrm rot="0">
            <a:off x="672048" y="4704821"/>
            <a:ext cx="3516521" cy="514489"/>
          </a:xfrm>
          <a:prstGeom prst="rect">
            <a:avLst/>
          </a:prstGeom>
        </p:spPr>
        <p:txBody>
          <a:bodyPr anchor="t" rtlCol="false" tIns="0" lIns="0" bIns="0" rIns="0">
            <a:spAutoFit/>
          </a:bodyPr>
          <a:lstStyle/>
          <a:p>
            <a:pPr algn="l">
              <a:lnSpc>
                <a:spcPts val="4192"/>
              </a:lnSpc>
            </a:pPr>
            <a:r>
              <a:rPr lang="en-US" sz="2994" b="true">
                <a:solidFill>
                  <a:srgbClr val="000000"/>
                </a:solidFill>
                <a:latin typeface="思源黑体 Bold"/>
                <a:ea typeface="思源黑体 Bold"/>
                <a:cs typeface="思源黑体 Bold"/>
                <a:sym typeface="思源黑体 Bold"/>
              </a:rPr>
              <a:t>Summary Table：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840626" y="5535645"/>
            <a:ext cx="4518337" cy="4219932"/>
            <a:chOff x="0" y="0"/>
            <a:chExt cx="700009" cy="653778"/>
          </a:xfrm>
        </p:grpSpPr>
        <p:sp>
          <p:nvSpPr>
            <p:cNvPr name="Freeform 17" id="17"/>
            <p:cNvSpPr/>
            <p:nvPr/>
          </p:nvSpPr>
          <p:spPr>
            <a:xfrm flipH="false" flipV="false" rot="0">
              <a:off x="0" y="0"/>
              <a:ext cx="700009" cy="653778"/>
            </a:xfrm>
            <a:custGeom>
              <a:avLst/>
              <a:gdLst/>
              <a:ahLst/>
              <a:cxnLst/>
              <a:rect r="r" b="b" t="t" l="l"/>
              <a:pathLst>
                <a:path h="653778" w="700009">
                  <a:moveTo>
                    <a:pt x="0" y="0"/>
                  </a:moveTo>
                  <a:lnTo>
                    <a:pt x="700009" y="0"/>
                  </a:lnTo>
                  <a:lnTo>
                    <a:pt x="700009" y="653778"/>
                  </a:lnTo>
                  <a:lnTo>
                    <a:pt x="0" y="653778"/>
                  </a:lnTo>
                  <a:close/>
                </a:path>
              </a:pathLst>
            </a:custGeom>
            <a:blipFill>
              <a:blip r:embed="rId4"/>
              <a:stretch>
                <a:fillRect l="-1599" t="0" r="-1599" b="0"/>
              </a:stretch>
            </a:blipFill>
          </p:spPr>
        </p:sp>
      </p:grpSp>
      <p:grpSp>
        <p:nvGrpSpPr>
          <p:cNvPr name="Group 18" id="18"/>
          <p:cNvGrpSpPr/>
          <p:nvPr/>
        </p:nvGrpSpPr>
        <p:grpSpPr>
          <a:xfrm rot="0">
            <a:off x="5714792" y="5589047"/>
            <a:ext cx="5321659" cy="4166530"/>
            <a:chOff x="0" y="0"/>
            <a:chExt cx="772472" cy="604798"/>
          </a:xfrm>
        </p:grpSpPr>
        <p:sp>
          <p:nvSpPr>
            <p:cNvPr name="Freeform 19" id="19"/>
            <p:cNvSpPr/>
            <p:nvPr/>
          </p:nvSpPr>
          <p:spPr>
            <a:xfrm flipH="false" flipV="false" rot="0">
              <a:off x="0" y="0"/>
              <a:ext cx="772472" cy="604798"/>
            </a:xfrm>
            <a:custGeom>
              <a:avLst/>
              <a:gdLst/>
              <a:ahLst/>
              <a:cxnLst/>
              <a:rect r="r" b="b" t="t" l="l"/>
              <a:pathLst>
                <a:path h="604798" w="772472">
                  <a:moveTo>
                    <a:pt x="0" y="0"/>
                  </a:moveTo>
                  <a:lnTo>
                    <a:pt x="772472" y="0"/>
                  </a:lnTo>
                  <a:lnTo>
                    <a:pt x="772472" y="604798"/>
                  </a:lnTo>
                  <a:lnTo>
                    <a:pt x="0" y="604798"/>
                  </a:lnTo>
                  <a:close/>
                </a:path>
              </a:pathLst>
            </a:custGeom>
            <a:blipFill>
              <a:blip r:embed="rId5"/>
              <a:stretch>
                <a:fillRect l="-268" t="0" r="-268" b="0"/>
              </a:stretch>
            </a:blipFill>
          </p:spPr>
        </p:sp>
      </p:grpSp>
      <p:grpSp>
        <p:nvGrpSpPr>
          <p:cNvPr name="Group 20" id="20"/>
          <p:cNvGrpSpPr/>
          <p:nvPr/>
        </p:nvGrpSpPr>
        <p:grpSpPr>
          <a:xfrm rot="0">
            <a:off x="11388876" y="5589047"/>
            <a:ext cx="5366526" cy="4166530"/>
            <a:chOff x="0" y="0"/>
            <a:chExt cx="778985" cy="604798"/>
          </a:xfrm>
        </p:grpSpPr>
        <p:sp>
          <p:nvSpPr>
            <p:cNvPr name="Freeform 21" id="21"/>
            <p:cNvSpPr/>
            <p:nvPr/>
          </p:nvSpPr>
          <p:spPr>
            <a:xfrm flipH="false" flipV="false" rot="0">
              <a:off x="0" y="0"/>
              <a:ext cx="778985" cy="604798"/>
            </a:xfrm>
            <a:custGeom>
              <a:avLst/>
              <a:gdLst/>
              <a:ahLst/>
              <a:cxnLst/>
              <a:rect r="r" b="b" t="t" l="l"/>
              <a:pathLst>
                <a:path h="604798" w="778985">
                  <a:moveTo>
                    <a:pt x="0" y="0"/>
                  </a:moveTo>
                  <a:lnTo>
                    <a:pt x="778985" y="0"/>
                  </a:lnTo>
                  <a:lnTo>
                    <a:pt x="778985" y="604798"/>
                  </a:lnTo>
                  <a:lnTo>
                    <a:pt x="0" y="604798"/>
                  </a:lnTo>
                  <a:close/>
                </a:path>
              </a:pathLst>
            </a:custGeom>
            <a:blipFill>
              <a:blip r:embed="rId6"/>
              <a:stretch>
                <a:fillRect l="-2905" t="0" r="-2905" b="0"/>
              </a:stretch>
            </a:blipFill>
          </p:spPr>
        </p:sp>
      </p:grpSp>
      <p:sp>
        <p:nvSpPr>
          <p:cNvPr name="Freeform 22" id="22"/>
          <p:cNvSpPr/>
          <p:nvPr/>
        </p:nvSpPr>
        <p:spPr>
          <a:xfrm flipH="false" flipV="false" rot="0">
            <a:off x="14693552" y="7331523"/>
            <a:ext cx="1900181" cy="918997"/>
          </a:xfrm>
          <a:custGeom>
            <a:avLst/>
            <a:gdLst/>
            <a:ahLst/>
            <a:cxnLst/>
            <a:rect r="r" b="b" t="t" l="l"/>
            <a:pathLst>
              <a:path h="918997" w="1900181">
                <a:moveTo>
                  <a:pt x="0" y="0"/>
                </a:moveTo>
                <a:lnTo>
                  <a:pt x="1900181" y="0"/>
                </a:lnTo>
                <a:lnTo>
                  <a:pt x="1900181" y="918996"/>
                </a:lnTo>
                <a:lnTo>
                  <a:pt x="0" y="91899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3" id="23"/>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2.COXPHFitter模型</a:t>
            </a:r>
          </a:p>
        </p:txBody>
      </p:sp>
      <p:sp>
        <p:nvSpPr>
          <p:cNvPr name="TextBox 24" id="24"/>
          <p:cNvSpPr txBox="true"/>
          <p:nvPr/>
        </p:nvSpPr>
        <p:spPr>
          <a:xfrm rot="0">
            <a:off x="672048" y="2193198"/>
            <a:ext cx="4855494" cy="672604"/>
          </a:xfrm>
          <a:prstGeom prst="rect">
            <a:avLst/>
          </a:prstGeom>
        </p:spPr>
        <p:txBody>
          <a:bodyPr anchor="t" rtlCol="false" tIns="0" lIns="0" bIns="0" rIns="0">
            <a:spAutoFit/>
          </a:bodyPr>
          <a:lstStyle/>
          <a:p>
            <a:pPr algn="l">
              <a:lnSpc>
                <a:spcPts val="5452"/>
              </a:lnSpc>
            </a:pPr>
            <a:r>
              <a:rPr lang="en-US" sz="3894" b="true">
                <a:solidFill>
                  <a:srgbClr val="000000"/>
                </a:solidFill>
                <a:latin typeface="思源黑体 Bold"/>
                <a:ea typeface="思源黑体 Bold"/>
                <a:cs typeface="思源黑体 Bold"/>
                <a:sym typeface="思源黑体 Bold"/>
              </a:rPr>
              <a:t>比例风险假设检验：</a:t>
            </a:r>
          </a:p>
        </p:txBody>
      </p:sp>
      <p:sp>
        <p:nvSpPr>
          <p:cNvPr name="TextBox 25" id="25"/>
          <p:cNvSpPr txBox="true"/>
          <p:nvPr/>
        </p:nvSpPr>
        <p:spPr>
          <a:xfrm rot="0">
            <a:off x="672048" y="3262193"/>
            <a:ext cx="16083355" cy="1819911"/>
          </a:xfrm>
          <a:prstGeom prst="rect">
            <a:avLst/>
          </a:prstGeom>
        </p:spPr>
        <p:txBody>
          <a:bodyPr anchor="t" rtlCol="false" tIns="0" lIns="0" bIns="0" rIns="0">
            <a:spAutoFit/>
          </a:bodyPr>
          <a:lstStyle/>
          <a:p>
            <a:pPr algn="l">
              <a:lnSpc>
                <a:spcPts val="3639"/>
              </a:lnSpc>
              <a:spcBef>
                <a:spcPct val="0"/>
              </a:spcBef>
            </a:pPr>
            <a:r>
              <a:rPr lang="en-US" sz="2599">
                <a:solidFill>
                  <a:srgbClr val="000000"/>
                </a:solidFill>
                <a:latin typeface="字由点字典黑"/>
                <a:ea typeface="字由点字典黑"/>
                <a:cs typeface="字由点字典黑"/>
                <a:sym typeface="字由点字典黑"/>
              </a:rPr>
              <a:t>Cox 比例风险模型基于比例风险假设，即假设不同组的风险函数在时间上成比例。（Null hypothesis)</a:t>
            </a:r>
          </a:p>
          <a:p>
            <a:pPr algn="l">
              <a:lnSpc>
                <a:spcPts val="3639"/>
              </a:lnSpc>
              <a:spcBef>
                <a:spcPct val="0"/>
              </a:spcBef>
            </a:pPr>
          </a:p>
          <a:p>
            <a:pPr algn="l">
              <a:lnSpc>
                <a:spcPts val="3639"/>
              </a:lnSpc>
              <a:spcBef>
                <a:spcPct val="0"/>
              </a:spcBef>
            </a:pPr>
            <a:r>
              <a:rPr lang="en-US" sz="2599">
                <a:solidFill>
                  <a:srgbClr val="000000"/>
                </a:solidFill>
                <a:latin typeface="字由点字典黑"/>
                <a:ea typeface="字由点字典黑"/>
                <a:cs typeface="字由点字典黑"/>
                <a:sym typeface="字由点字典黑"/>
              </a:rPr>
              <a:t>代码不仅总结了不同特征的比例风险假设结果，还绘制了各特征的可视化scaled schoenfeld残差图，展现组间差异的显著性。</a:t>
            </a:r>
          </a:p>
        </p:txBody>
      </p:sp>
      <p:sp>
        <p:nvSpPr>
          <p:cNvPr name="Freeform 26" id="26"/>
          <p:cNvSpPr/>
          <p:nvPr/>
        </p:nvSpPr>
        <p:spPr>
          <a:xfrm flipH="false" flipV="false" rot="0">
            <a:off x="6015509" y="7672312"/>
            <a:ext cx="1900181" cy="918997"/>
          </a:xfrm>
          <a:custGeom>
            <a:avLst/>
            <a:gdLst/>
            <a:ahLst/>
            <a:cxnLst/>
            <a:rect r="r" b="b" t="t" l="l"/>
            <a:pathLst>
              <a:path h="918997" w="1900181">
                <a:moveTo>
                  <a:pt x="0" y="0"/>
                </a:moveTo>
                <a:lnTo>
                  <a:pt x="1900181" y="0"/>
                </a:lnTo>
                <a:lnTo>
                  <a:pt x="1900181" y="918996"/>
                </a:lnTo>
                <a:lnTo>
                  <a:pt x="0" y="91899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7" id="27"/>
          <p:cNvSpPr txBox="true"/>
          <p:nvPr/>
        </p:nvSpPr>
        <p:spPr>
          <a:xfrm rot="0">
            <a:off x="7695764" y="1123982"/>
            <a:ext cx="7788461" cy="365760"/>
          </a:xfrm>
          <a:prstGeom prst="rect">
            <a:avLst/>
          </a:prstGeom>
        </p:spPr>
        <p:txBody>
          <a:bodyPr anchor="t" rtlCol="false" tIns="0" lIns="0" bIns="0" rIns="0">
            <a:spAutoFit/>
          </a:bodyPr>
          <a:lstStyle/>
          <a:p>
            <a:pPr algn="ctr">
              <a:lnSpc>
                <a:spcPts val="2939"/>
              </a:lnSpc>
              <a:spcBef>
                <a:spcPct val="0"/>
              </a:spcBef>
            </a:pPr>
            <a:r>
              <a:rPr lang="en-US" sz="2099">
                <a:solidFill>
                  <a:srgbClr val="696969"/>
                </a:solidFill>
                <a:latin typeface="字由点字典黑"/>
                <a:ea typeface="字由点字典黑"/>
                <a:cs typeface="字由点字典黑"/>
                <a:sym typeface="字由点字典黑"/>
              </a:rPr>
              <a:t>*</a:t>
            </a:r>
            <a:r>
              <a:rPr lang="en-US" sz="2099">
                <a:solidFill>
                  <a:srgbClr val="696969"/>
                </a:solidFill>
                <a:latin typeface="字由点字典黑"/>
                <a:ea typeface="字由点字典黑"/>
                <a:cs typeface="字由点字典黑"/>
                <a:sym typeface="字由点字典黑"/>
              </a:rPr>
              <a:t>KM 方法主要用于估计生存函数​，Rank方法主要用于假设检验。</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2067101" y="5601178"/>
            <a:ext cx="5532493" cy="4331600"/>
            <a:chOff x="0" y="0"/>
            <a:chExt cx="772472" cy="604798"/>
          </a:xfrm>
        </p:grpSpPr>
        <p:sp>
          <p:nvSpPr>
            <p:cNvPr name="Freeform 17" id="17"/>
            <p:cNvSpPr/>
            <p:nvPr/>
          </p:nvSpPr>
          <p:spPr>
            <a:xfrm flipH="false" flipV="false" rot="0">
              <a:off x="0" y="0"/>
              <a:ext cx="772472" cy="604798"/>
            </a:xfrm>
            <a:custGeom>
              <a:avLst/>
              <a:gdLst/>
              <a:ahLst/>
              <a:cxnLst/>
              <a:rect r="r" b="b" t="t" l="l"/>
              <a:pathLst>
                <a:path h="604798" w="772472">
                  <a:moveTo>
                    <a:pt x="0" y="0"/>
                  </a:moveTo>
                  <a:lnTo>
                    <a:pt x="772472" y="0"/>
                  </a:lnTo>
                  <a:lnTo>
                    <a:pt x="772472" y="604798"/>
                  </a:lnTo>
                  <a:lnTo>
                    <a:pt x="0" y="604798"/>
                  </a:lnTo>
                  <a:close/>
                </a:path>
              </a:pathLst>
            </a:custGeom>
            <a:blipFill>
              <a:blip r:embed="rId4"/>
              <a:stretch>
                <a:fillRect l="-2901" t="0" r="-2901" b="0"/>
              </a:stretch>
            </a:blipFill>
          </p:spPr>
        </p:sp>
      </p:grpSp>
      <p:grpSp>
        <p:nvGrpSpPr>
          <p:cNvPr name="Group 18" id="18"/>
          <p:cNvGrpSpPr/>
          <p:nvPr/>
        </p:nvGrpSpPr>
        <p:grpSpPr>
          <a:xfrm rot="0">
            <a:off x="8971871" y="5666566"/>
            <a:ext cx="5410698" cy="4200825"/>
            <a:chOff x="0" y="0"/>
            <a:chExt cx="778985" cy="604798"/>
          </a:xfrm>
        </p:grpSpPr>
        <p:sp>
          <p:nvSpPr>
            <p:cNvPr name="Freeform 19" id="19"/>
            <p:cNvSpPr/>
            <p:nvPr/>
          </p:nvSpPr>
          <p:spPr>
            <a:xfrm flipH="false" flipV="false" rot="0">
              <a:off x="0" y="0"/>
              <a:ext cx="778985" cy="604798"/>
            </a:xfrm>
            <a:custGeom>
              <a:avLst/>
              <a:gdLst/>
              <a:ahLst/>
              <a:cxnLst/>
              <a:rect r="r" b="b" t="t" l="l"/>
              <a:pathLst>
                <a:path h="604798" w="778985">
                  <a:moveTo>
                    <a:pt x="0" y="0"/>
                  </a:moveTo>
                  <a:lnTo>
                    <a:pt x="778985" y="0"/>
                  </a:lnTo>
                  <a:lnTo>
                    <a:pt x="778985" y="604798"/>
                  </a:lnTo>
                  <a:lnTo>
                    <a:pt x="0" y="604798"/>
                  </a:lnTo>
                  <a:close/>
                </a:path>
              </a:pathLst>
            </a:custGeom>
            <a:blipFill>
              <a:blip r:embed="rId5"/>
              <a:stretch>
                <a:fillRect l="0" t="-151" r="0" b="-151"/>
              </a:stretch>
            </a:blipFill>
          </p:spPr>
        </p:sp>
      </p:grpSp>
      <p:sp>
        <p:nvSpPr>
          <p:cNvPr name="TextBox 20" id="20"/>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2.COXPHFitter模型</a:t>
            </a:r>
          </a:p>
        </p:txBody>
      </p:sp>
      <p:sp>
        <p:nvSpPr>
          <p:cNvPr name="TextBox 21" id="21"/>
          <p:cNvSpPr txBox="true"/>
          <p:nvPr/>
        </p:nvSpPr>
        <p:spPr>
          <a:xfrm rot="0">
            <a:off x="672048" y="1911078"/>
            <a:ext cx="9245292" cy="672604"/>
          </a:xfrm>
          <a:prstGeom prst="rect">
            <a:avLst/>
          </a:prstGeom>
        </p:spPr>
        <p:txBody>
          <a:bodyPr anchor="t" rtlCol="false" tIns="0" lIns="0" bIns="0" rIns="0">
            <a:spAutoFit/>
          </a:bodyPr>
          <a:lstStyle/>
          <a:p>
            <a:pPr algn="l">
              <a:lnSpc>
                <a:spcPts val="5452"/>
              </a:lnSpc>
            </a:pPr>
            <a:r>
              <a:rPr lang="en-US" sz="3894" b="true">
                <a:solidFill>
                  <a:srgbClr val="000000"/>
                </a:solidFill>
                <a:latin typeface="思源黑体 Bold"/>
                <a:ea typeface="思源黑体 Bold"/>
                <a:cs typeface="思源黑体 Bold"/>
                <a:sym typeface="思源黑体 Bold"/>
              </a:rPr>
              <a:t>Kaplan-Meier 模型辅助验证：</a:t>
            </a:r>
          </a:p>
        </p:txBody>
      </p:sp>
      <p:sp>
        <p:nvSpPr>
          <p:cNvPr name="TextBox 22" id="22"/>
          <p:cNvSpPr txBox="true"/>
          <p:nvPr/>
        </p:nvSpPr>
        <p:spPr>
          <a:xfrm rot="0">
            <a:off x="672048" y="2866868"/>
            <a:ext cx="15921685" cy="2734311"/>
          </a:xfrm>
          <a:prstGeom prst="rect">
            <a:avLst/>
          </a:prstGeom>
        </p:spPr>
        <p:txBody>
          <a:bodyPr anchor="t" rtlCol="false" tIns="0" lIns="0" bIns="0" rIns="0">
            <a:spAutoFit/>
          </a:bodyPr>
          <a:lstStyle/>
          <a:p>
            <a:pPr algn="l">
              <a:lnSpc>
                <a:spcPts val="3639"/>
              </a:lnSpc>
              <a:spcBef>
                <a:spcPct val="0"/>
              </a:spcBef>
            </a:pPr>
            <a:r>
              <a:rPr lang="en-US" sz="2599">
                <a:solidFill>
                  <a:srgbClr val="000000"/>
                </a:solidFill>
                <a:latin typeface="字由点字典黑"/>
                <a:ea typeface="字由点字典黑"/>
                <a:cs typeface="字由点字典黑"/>
                <a:sym typeface="字由点字典黑"/>
              </a:rPr>
              <a:t>再次初始化 Kaplan-Meier</a:t>
            </a:r>
            <a:r>
              <a:rPr lang="en-US" sz="2599">
                <a:solidFill>
                  <a:srgbClr val="000000"/>
                </a:solidFill>
                <a:latin typeface="字由点字典黑"/>
                <a:ea typeface="字由点字典黑"/>
                <a:cs typeface="字由点字典黑"/>
                <a:sym typeface="字由点字典黑"/>
              </a:rPr>
              <a:t> 模型（KaplanMeierFitter），使用 “tenure” 和 “churn” 数据进行拟合。</a:t>
            </a:r>
          </a:p>
          <a:p>
            <a:pPr algn="l">
              <a:lnSpc>
                <a:spcPts val="3639"/>
              </a:lnSpc>
              <a:spcBef>
                <a:spcPct val="0"/>
              </a:spcBef>
            </a:pPr>
          </a:p>
          <a:p>
            <a:pPr algn="l">
              <a:lnSpc>
                <a:spcPts val="3639"/>
              </a:lnSpc>
              <a:spcBef>
                <a:spcPct val="0"/>
              </a:spcBef>
            </a:pPr>
            <a:r>
              <a:rPr lang="en-US" sz="2599">
                <a:solidFill>
                  <a:srgbClr val="000000"/>
                </a:solidFill>
                <a:latin typeface="字由点字典黑"/>
                <a:ea typeface="字由点字典黑"/>
                <a:cs typeface="字由点字典黑"/>
                <a:sym typeface="字由点字典黑"/>
              </a:rPr>
              <a:t>定义函数 “plot_km_loglog(col)”，用于为指定列绘制对数 - 对数生存曲线（log-log survival curves），通过将客户按特定特征分组来展示生存曲线。通过此方法绘制的曲线同样可以直观通过是否成比例判断组间差异是否显著。(以“dependents”和“internetService”特征为例）</a:t>
            </a:r>
          </a:p>
          <a:p>
            <a:pPr algn="l">
              <a:lnSpc>
                <a:spcPts val="3639"/>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746820"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672048" y="5535645"/>
            <a:ext cx="8174010" cy="4219932"/>
            <a:chOff x="0" y="0"/>
            <a:chExt cx="1266368" cy="653778"/>
          </a:xfrm>
        </p:grpSpPr>
        <p:sp>
          <p:nvSpPr>
            <p:cNvPr name="Freeform 17" id="17"/>
            <p:cNvSpPr/>
            <p:nvPr/>
          </p:nvSpPr>
          <p:spPr>
            <a:xfrm flipH="false" flipV="false" rot="0">
              <a:off x="0" y="0"/>
              <a:ext cx="1266368" cy="653778"/>
            </a:xfrm>
            <a:custGeom>
              <a:avLst/>
              <a:gdLst/>
              <a:ahLst/>
              <a:cxnLst/>
              <a:rect r="r" b="b" t="t" l="l"/>
              <a:pathLst>
                <a:path h="653778" w="1266368">
                  <a:moveTo>
                    <a:pt x="0" y="0"/>
                  </a:moveTo>
                  <a:lnTo>
                    <a:pt x="1266368" y="0"/>
                  </a:lnTo>
                  <a:lnTo>
                    <a:pt x="1266368" y="653778"/>
                  </a:lnTo>
                  <a:lnTo>
                    <a:pt x="0" y="653778"/>
                  </a:lnTo>
                  <a:close/>
                </a:path>
              </a:pathLst>
            </a:custGeom>
            <a:blipFill>
              <a:blip r:embed="rId4"/>
              <a:stretch>
                <a:fillRect l="0" t="-18521" r="0" b="-18521"/>
              </a:stretch>
            </a:blipFill>
          </p:spPr>
        </p:sp>
      </p:grpSp>
      <p:grpSp>
        <p:nvGrpSpPr>
          <p:cNvPr name="Group 18" id="18"/>
          <p:cNvGrpSpPr/>
          <p:nvPr/>
        </p:nvGrpSpPr>
        <p:grpSpPr>
          <a:xfrm rot="0">
            <a:off x="9785672" y="6008824"/>
            <a:ext cx="6884005" cy="3623903"/>
            <a:chOff x="0" y="0"/>
            <a:chExt cx="1199494" cy="631442"/>
          </a:xfrm>
        </p:grpSpPr>
        <p:sp>
          <p:nvSpPr>
            <p:cNvPr name="Freeform 19" id="19"/>
            <p:cNvSpPr/>
            <p:nvPr/>
          </p:nvSpPr>
          <p:spPr>
            <a:xfrm flipH="false" flipV="false" rot="0">
              <a:off x="0" y="0"/>
              <a:ext cx="1199494" cy="631442"/>
            </a:xfrm>
            <a:custGeom>
              <a:avLst/>
              <a:gdLst/>
              <a:ahLst/>
              <a:cxnLst/>
              <a:rect r="r" b="b" t="t" l="l"/>
              <a:pathLst>
                <a:path h="631442" w="1199494">
                  <a:moveTo>
                    <a:pt x="0" y="0"/>
                  </a:moveTo>
                  <a:lnTo>
                    <a:pt x="1199494" y="0"/>
                  </a:lnTo>
                  <a:lnTo>
                    <a:pt x="1199494" y="631442"/>
                  </a:lnTo>
                  <a:lnTo>
                    <a:pt x="0" y="631442"/>
                  </a:lnTo>
                  <a:close/>
                </a:path>
              </a:pathLst>
            </a:custGeom>
            <a:blipFill>
              <a:blip r:embed="rId5"/>
              <a:stretch>
                <a:fillRect l="-739" t="0" r="-739" b="0"/>
              </a:stretch>
            </a:blipFill>
          </p:spPr>
        </p:sp>
      </p:grpSp>
      <p:sp>
        <p:nvSpPr>
          <p:cNvPr name="Freeform 20" id="20"/>
          <p:cNvSpPr/>
          <p:nvPr/>
        </p:nvSpPr>
        <p:spPr>
          <a:xfrm flipH="false" flipV="false" rot="0">
            <a:off x="7472793" y="6372734"/>
            <a:ext cx="1373264" cy="664160"/>
          </a:xfrm>
          <a:custGeom>
            <a:avLst/>
            <a:gdLst/>
            <a:ahLst/>
            <a:cxnLst/>
            <a:rect r="r" b="b" t="t" l="l"/>
            <a:pathLst>
              <a:path h="664160" w="1373264">
                <a:moveTo>
                  <a:pt x="0" y="0"/>
                </a:moveTo>
                <a:lnTo>
                  <a:pt x="1373265" y="0"/>
                </a:lnTo>
                <a:lnTo>
                  <a:pt x="1373265" y="664160"/>
                </a:lnTo>
                <a:lnTo>
                  <a:pt x="0" y="664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1" id="21"/>
          <p:cNvSpPr txBox="true"/>
          <p:nvPr/>
        </p:nvSpPr>
        <p:spPr>
          <a:xfrm rot="0">
            <a:off x="6762024" y="2775279"/>
            <a:ext cx="10696929" cy="2594610"/>
          </a:xfrm>
          <a:prstGeom prst="rect">
            <a:avLst/>
          </a:prstGeom>
        </p:spPr>
        <p:txBody>
          <a:bodyPr anchor="t" rtlCol="false" tIns="0" lIns="0" bIns="0" rIns="0">
            <a:spAutoFit/>
          </a:bodyPr>
          <a:lstStyle/>
          <a:p>
            <a:pPr algn="ctr">
              <a:lnSpc>
                <a:spcPts val="2940"/>
              </a:lnSpc>
              <a:spcBef>
                <a:spcPct val="0"/>
              </a:spcBef>
            </a:pPr>
            <a:r>
              <a:rPr lang="en-US" sz="2100">
                <a:solidFill>
                  <a:srgbClr val="000000"/>
                </a:solidFill>
                <a:latin typeface="字由点字典黑"/>
                <a:ea typeface="字由点字典黑"/>
                <a:cs typeface="字由点字典黑"/>
                <a:sym typeface="字由点字典黑"/>
              </a:rPr>
              <a:t>使用</a:t>
            </a:r>
            <a:r>
              <a:rPr lang="en-US" sz="2100">
                <a:solidFill>
                  <a:srgbClr val="000000"/>
                </a:solidFill>
                <a:latin typeface="字由点字典黑"/>
                <a:ea typeface="字由点字典黑"/>
                <a:cs typeface="字由点字典黑"/>
                <a:sym typeface="字由点字典黑"/>
              </a:rPr>
              <a:t> “tenure”（客户在网时长）作为时间变量，“churn”（客户是否流失，即事件变量）对 LogLogisticAFTFitter 模型进行拟合。</a:t>
            </a:r>
          </a:p>
          <a:p>
            <a:pPr algn="ctr">
              <a:lnSpc>
                <a:spcPts val="2940"/>
              </a:lnSpc>
              <a:spcBef>
                <a:spcPct val="0"/>
              </a:spcBef>
            </a:pPr>
          </a:p>
          <a:p>
            <a:pPr algn="ctr">
              <a:lnSpc>
                <a:spcPts val="2940"/>
              </a:lnSpc>
              <a:spcBef>
                <a:spcPct val="0"/>
              </a:spcBef>
            </a:pPr>
            <a:r>
              <a:rPr lang="en-US" sz="2100">
                <a:solidFill>
                  <a:srgbClr val="000000"/>
                </a:solidFill>
                <a:latin typeface="字由点字典黑"/>
                <a:ea typeface="字由点字典黑"/>
                <a:cs typeface="字由点字典黑"/>
                <a:sym typeface="字由点字典黑"/>
              </a:rPr>
              <a:t>打印出中位生存时间以及参数总结信息，用于评估不同特征对客户流失风险的影响程度。</a:t>
            </a:r>
          </a:p>
          <a:p>
            <a:pPr algn="ctr">
              <a:lnSpc>
                <a:spcPts val="2940"/>
              </a:lnSpc>
              <a:spcBef>
                <a:spcPct val="0"/>
              </a:spcBef>
            </a:pPr>
          </a:p>
          <a:p>
            <a:pPr algn="ctr">
              <a:lnSpc>
                <a:spcPts val="2940"/>
              </a:lnSpc>
              <a:spcBef>
                <a:spcPct val="0"/>
              </a:spcBef>
            </a:pPr>
            <a:r>
              <a:rPr lang="en-US" sz="2100">
                <a:solidFill>
                  <a:srgbClr val="000000"/>
                </a:solidFill>
                <a:latin typeface="字由点字典黑"/>
                <a:ea typeface="字由点字典黑"/>
                <a:cs typeface="字由点字典黑"/>
                <a:sym typeface="字由点字典黑"/>
              </a:rPr>
              <a:t>绘制</a:t>
            </a:r>
            <a:r>
              <a:rPr lang="en-US" sz="2100">
                <a:solidFill>
                  <a:srgbClr val="000000"/>
                </a:solidFill>
                <a:latin typeface="字由点字典黑"/>
                <a:ea typeface="字由点字典黑"/>
                <a:cs typeface="字由点字典黑"/>
                <a:sym typeface="字由点字典黑"/>
              </a:rPr>
              <a:t> log(accelerated failure rate) 的 95%置信区间图。展现模型中加速失效率的对数形式及其不确定性，反映客户流失风险随时间的变化情况以及不同特征对其的影响。</a:t>
            </a:r>
          </a:p>
        </p:txBody>
      </p:sp>
      <p:sp>
        <p:nvSpPr>
          <p:cNvPr name="TextBox 22" id="22"/>
          <p:cNvSpPr txBox="true"/>
          <p:nvPr/>
        </p:nvSpPr>
        <p:spPr>
          <a:xfrm rot="0">
            <a:off x="1066654" y="538352"/>
            <a:ext cx="11196593"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2.AcceleratedFailureTime模型</a:t>
            </a:r>
          </a:p>
        </p:txBody>
      </p:sp>
      <p:sp>
        <p:nvSpPr>
          <p:cNvPr name="TextBox 23" id="23"/>
          <p:cNvSpPr txBox="true"/>
          <p:nvPr/>
        </p:nvSpPr>
        <p:spPr>
          <a:xfrm rot="0">
            <a:off x="672048" y="2017565"/>
            <a:ext cx="3516521" cy="672604"/>
          </a:xfrm>
          <a:prstGeom prst="rect">
            <a:avLst/>
          </a:prstGeom>
        </p:spPr>
        <p:txBody>
          <a:bodyPr anchor="t" rtlCol="false" tIns="0" lIns="0" bIns="0" rIns="0">
            <a:spAutoFit/>
          </a:bodyPr>
          <a:lstStyle/>
          <a:p>
            <a:pPr algn="l">
              <a:lnSpc>
                <a:spcPts val="5452"/>
              </a:lnSpc>
            </a:pPr>
            <a:r>
              <a:rPr lang="en-US" sz="3894" b="true">
                <a:solidFill>
                  <a:srgbClr val="000000"/>
                </a:solidFill>
                <a:latin typeface="思源黑体 Bold"/>
                <a:ea typeface="思源黑体 Bold"/>
                <a:cs typeface="思源黑体 Bold"/>
                <a:sym typeface="思源黑体 Bold"/>
              </a:rPr>
              <a:t>功能：</a:t>
            </a:r>
          </a:p>
        </p:txBody>
      </p:sp>
      <p:sp>
        <p:nvSpPr>
          <p:cNvPr name="TextBox 24" id="24"/>
          <p:cNvSpPr txBox="true"/>
          <p:nvPr/>
        </p:nvSpPr>
        <p:spPr>
          <a:xfrm rot="0">
            <a:off x="6904944" y="2027090"/>
            <a:ext cx="3516521" cy="630059"/>
          </a:xfrm>
          <a:prstGeom prst="rect">
            <a:avLst/>
          </a:prstGeom>
        </p:spPr>
        <p:txBody>
          <a:bodyPr anchor="t" rtlCol="false" tIns="0" lIns="0" bIns="0" rIns="0">
            <a:spAutoFit/>
          </a:bodyPr>
          <a:lstStyle/>
          <a:p>
            <a:pPr algn="l">
              <a:lnSpc>
                <a:spcPts val="5172"/>
              </a:lnSpc>
            </a:pPr>
            <a:r>
              <a:rPr lang="en-US" sz="3694" b="true">
                <a:solidFill>
                  <a:srgbClr val="000000"/>
                </a:solidFill>
                <a:latin typeface="思源黑体 Bold"/>
                <a:ea typeface="思源黑体 Bold"/>
                <a:cs typeface="思源黑体 Bold"/>
                <a:sym typeface="思源黑体 Bold"/>
              </a:rPr>
              <a:t>模型建立：</a:t>
            </a:r>
          </a:p>
        </p:txBody>
      </p:sp>
      <p:sp>
        <p:nvSpPr>
          <p:cNvPr name="TextBox 25" id="25"/>
          <p:cNvSpPr txBox="true"/>
          <p:nvPr/>
        </p:nvSpPr>
        <p:spPr>
          <a:xfrm rot="0">
            <a:off x="672048" y="2711958"/>
            <a:ext cx="6089976" cy="1553845"/>
          </a:xfrm>
          <a:prstGeom prst="rect">
            <a:avLst/>
          </a:prstGeom>
        </p:spPr>
        <p:txBody>
          <a:bodyPr anchor="t" rtlCol="false" tIns="0" lIns="0" bIns="0" rIns="0">
            <a:spAutoFit/>
          </a:bodyPr>
          <a:lstStyle/>
          <a:p>
            <a:pPr algn="l">
              <a:lnSpc>
                <a:spcPts val="3079"/>
              </a:lnSpc>
              <a:spcBef>
                <a:spcPct val="0"/>
              </a:spcBef>
            </a:pPr>
            <a:r>
              <a:rPr lang="en-US" sz="2199">
                <a:solidFill>
                  <a:srgbClr val="000000"/>
                </a:solidFill>
                <a:latin typeface="字由点字典黑"/>
                <a:ea typeface="字由点字典黑"/>
                <a:cs typeface="字由点字典黑"/>
                <a:sym typeface="字由点字典黑"/>
              </a:rPr>
              <a:t>采用加速失效时间模型中的</a:t>
            </a:r>
            <a:r>
              <a:rPr lang="en-US" sz="2199">
                <a:solidFill>
                  <a:srgbClr val="000000"/>
                </a:solidFill>
                <a:latin typeface="字由点字典黑"/>
                <a:ea typeface="字由点字典黑"/>
                <a:cs typeface="字由点字典黑"/>
                <a:sym typeface="字由点字典黑"/>
              </a:rPr>
              <a:t> LogLogisticAFTFitter 模型，来分析客户 “流失” 的时间依赖风险变化，进一步解释不同因素如何影响客户流失的速率。</a:t>
            </a:r>
          </a:p>
        </p:txBody>
      </p:sp>
      <p:sp>
        <p:nvSpPr>
          <p:cNvPr name="TextBox 26" id="26"/>
          <p:cNvSpPr txBox="true"/>
          <p:nvPr/>
        </p:nvSpPr>
        <p:spPr>
          <a:xfrm rot="0">
            <a:off x="672048" y="4704821"/>
            <a:ext cx="3516521" cy="514489"/>
          </a:xfrm>
          <a:prstGeom prst="rect">
            <a:avLst/>
          </a:prstGeom>
        </p:spPr>
        <p:txBody>
          <a:bodyPr anchor="t" rtlCol="false" tIns="0" lIns="0" bIns="0" rIns="0">
            <a:spAutoFit/>
          </a:bodyPr>
          <a:lstStyle/>
          <a:p>
            <a:pPr algn="l">
              <a:lnSpc>
                <a:spcPts val="4192"/>
              </a:lnSpc>
            </a:pPr>
            <a:r>
              <a:rPr lang="en-US" sz="2994" b="true">
                <a:solidFill>
                  <a:srgbClr val="000000"/>
                </a:solidFill>
                <a:latin typeface="思源黑体 Bold"/>
                <a:ea typeface="思源黑体 Bold"/>
                <a:cs typeface="思源黑体 Bold"/>
                <a:sym typeface="思源黑体 Bold"/>
              </a:rPr>
              <a:t>Summary Table：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1983935" y="5339902"/>
            <a:ext cx="5615659" cy="4396714"/>
            <a:chOff x="0" y="0"/>
            <a:chExt cx="772472" cy="604798"/>
          </a:xfrm>
        </p:grpSpPr>
        <p:sp>
          <p:nvSpPr>
            <p:cNvPr name="Freeform 17" id="17"/>
            <p:cNvSpPr/>
            <p:nvPr/>
          </p:nvSpPr>
          <p:spPr>
            <a:xfrm flipH="false" flipV="false" rot="0">
              <a:off x="0" y="0"/>
              <a:ext cx="772472" cy="604798"/>
            </a:xfrm>
            <a:custGeom>
              <a:avLst/>
              <a:gdLst/>
              <a:ahLst/>
              <a:cxnLst/>
              <a:rect r="r" b="b" t="t" l="l"/>
              <a:pathLst>
                <a:path h="604798" w="772472">
                  <a:moveTo>
                    <a:pt x="0" y="0"/>
                  </a:moveTo>
                  <a:lnTo>
                    <a:pt x="772472" y="0"/>
                  </a:lnTo>
                  <a:lnTo>
                    <a:pt x="772472" y="604798"/>
                  </a:lnTo>
                  <a:lnTo>
                    <a:pt x="0" y="604798"/>
                  </a:lnTo>
                  <a:close/>
                </a:path>
              </a:pathLst>
            </a:custGeom>
            <a:blipFill>
              <a:blip r:embed="rId4"/>
              <a:stretch>
                <a:fillRect l="-2901" t="0" r="-2901" b="0"/>
              </a:stretch>
            </a:blipFill>
          </p:spPr>
        </p:sp>
      </p:grpSp>
      <p:grpSp>
        <p:nvGrpSpPr>
          <p:cNvPr name="Group 18" id="18"/>
          <p:cNvGrpSpPr/>
          <p:nvPr/>
        </p:nvGrpSpPr>
        <p:grpSpPr>
          <a:xfrm rot="0">
            <a:off x="8803432" y="5405016"/>
            <a:ext cx="5579137" cy="4331600"/>
            <a:chOff x="0" y="0"/>
            <a:chExt cx="778985" cy="604798"/>
          </a:xfrm>
        </p:grpSpPr>
        <p:sp>
          <p:nvSpPr>
            <p:cNvPr name="Freeform 19" id="19"/>
            <p:cNvSpPr/>
            <p:nvPr/>
          </p:nvSpPr>
          <p:spPr>
            <a:xfrm flipH="false" flipV="false" rot="0">
              <a:off x="0" y="0"/>
              <a:ext cx="778985" cy="604798"/>
            </a:xfrm>
            <a:custGeom>
              <a:avLst/>
              <a:gdLst/>
              <a:ahLst/>
              <a:cxnLst/>
              <a:rect r="r" b="b" t="t" l="l"/>
              <a:pathLst>
                <a:path h="604798" w="778985">
                  <a:moveTo>
                    <a:pt x="0" y="0"/>
                  </a:moveTo>
                  <a:lnTo>
                    <a:pt x="778985" y="0"/>
                  </a:lnTo>
                  <a:lnTo>
                    <a:pt x="778985" y="604798"/>
                  </a:lnTo>
                  <a:lnTo>
                    <a:pt x="0" y="604798"/>
                  </a:lnTo>
                  <a:close/>
                </a:path>
              </a:pathLst>
            </a:custGeom>
            <a:blipFill>
              <a:blip r:embed="rId5"/>
              <a:stretch>
                <a:fillRect l="-2458" t="0" r="-2458" b="0"/>
              </a:stretch>
            </a:blipFill>
          </p:spPr>
        </p:sp>
      </p:grpSp>
      <p:sp>
        <p:nvSpPr>
          <p:cNvPr name="TextBox 20" id="20"/>
          <p:cNvSpPr txBox="true"/>
          <p:nvPr/>
        </p:nvSpPr>
        <p:spPr>
          <a:xfrm rot="0">
            <a:off x="1066654" y="538352"/>
            <a:ext cx="13620304" cy="1930175"/>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2.AcceleratedFailureTime模型</a:t>
            </a:r>
          </a:p>
          <a:p>
            <a:pPr algn="l">
              <a:lnSpc>
                <a:spcPts val="7809"/>
              </a:lnSpc>
            </a:pPr>
          </a:p>
        </p:txBody>
      </p:sp>
      <p:sp>
        <p:nvSpPr>
          <p:cNvPr name="TextBox 21" id="21"/>
          <p:cNvSpPr txBox="true"/>
          <p:nvPr/>
        </p:nvSpPr>
        <p:spPr>
          <a:xfrm rot="0">
            <a:off x="672048" y="1911078"/>
            <a:ext cx="9245292" cy="672604"/>
          </a:xfrm>
          <a:prstGeom prst="rect">
            <a:avLst/>
          </a:prstGeom>
        </p:spPr>
        <p:txBody>
          <a:bodyPr anchor="t" rtlCol="false" tIns="0" lIns="0" bIns="0" rIns="0">
            <a:spAutoFit/>
          </a:bodyPr>
          <a:lstStyle/>
          <a:p>
            <a:pPr algn="l">
              <a:lnSpc>
                <a:spcPts val="5452"/>
              </a:lnSpc>
            </a:pPr>
            <a:r>
              <a:rPr lang="en-US" sz="3894" b="true">
                <a:solidFill>
                  <a:srgbClr val="000000"/>
                </a:solidFill>
                <a:latin typeface="思源黑体 Bold"/>
                <a:ea typeface="思源黑体 Bold"/>
                <a:cs typeface="思源黑体 Bold"/>
                <a:sym typeface="思源黑体 Bold"/>
              </a:rPr>
              <a:t>Kaplan-Meier 模型辅助验证：</a:t>
            </a:r>
          </a:p>
        </p:txBody>
      </p:sp>
      <p:sp>
        <p:nvSpPr>
          <p:cNvPr name="TextBox 22" id="22"/>
          <p:cNvSpPr txBox="true"/>
          <p:nvPr/>
        </p:nvSpPr>
        <p:spPr>
          <a:xfrm rot="0">
            <a:off x="672048" y="2932255"/>
            <a:ext cx="16819900" cy="2734311"/>
          </a:xfrm>
          <a:prstGeom prst="rect">
            <a:avLst/>
          </a:prstGeom>
        </p:spPr>
        <p:txBody>
          <a:bodyPr anchor="t" rtlCol="false" tIns="0" lIns="0" bIns="0" rIns="0">
            <a:spAutoFit/>
          </a:bodyPr>
          <a:lstStyle/>
          <a:p>
            <a:pPr algn="l">
              <a:lnSpc>
                <a:spcPts val="3639"/>
              </a:lnSpc>
              <a:spcBef>
                <a:spcPct val="0"/>
              </a:spcBef>
            </a:pPr>
            <a:r>
              <a:rPr lang="en-US" sz="2599">
                <a:solidFill>
                  <a:srgbClr val="000000"/>
                </a:solidFill>
                <a:latin typeface="字由点字典黑"/>
                <a:ea typeface="字由点字典黑"/>
                <a:cs typeface="字由点字典黑"/>
                <a:sym typeface="字由点字典黑"/>
              </a:rPr>
              <a:t>再次初始化 Kaplan-Meier</a:t>
            </a:r>
            <a:r>
              <a:rPr lang="en-US" sz="2599">
                <a:solidFill>
                  <a:srgbClr val="000000"/>
                </a:solidFill>
                <a:latin typeface="字由点字典黑"/>
                <a:ea typeface="字由点字典黑"/>
                <a:cs typeface="字由点字典黑"/>
                <a:sym typeface="字由点字典黑"/>
              </a:rPr>
              <a:t> 模型（KaplanMeierFitter），并使用 “tenure” 和 “churn” 数据进行拟合。Kaplan-Meier 模型在这里作为补充分析工具，用于从不同视角研究客户流失情况。</a:t>
            </a:r>
          </a:p>
          <a:p>
            <a:pPr algn="l">
              <a:lnSpc>
                <a:spcPts val="3639"/>
              </a:lnSpc>
              <a:spcBef>
                <a:spcPct val="0"/>
              </a:spcBef>
            </a:pPr>
          </a:p>
          <a:p>
            <a:pPr algn="l">
              <a:lnSpc>
                <a:spcPts val="3639"/>
              </a:lnSpc>
              <a:spcBef>
                <a:spcPct val="0"/>
              </a:spcBef>
            </a:pPr>
            <a:r>
              <a:rPr lang="en-US" sz="2599">
                <a:solidFill>
                  <a:srgbClr val="000000"/>
                </a:solidFill>
                <a:latin typeface="字由点字典黑"/>
                <a:ea typeface="字由点字典黑"/>
                <a:cs typeface="字由点字典黑"/>
                <a:sym typeface="字由点字典黑"/>
              </a:rPr>
              <a:t>自定义一个函数，用于绘制指定列的通过特定数学变换得到的对数优势生存曲线（log-odds survival curves）。</a:t>
            </a:r>
          </a:p>
          <a:p>
            <a:pPr algn="l">
              <a:lnSpc>
                <a:spcPts val="3639"/>
              </a:lnSpc>
              <a:spcBef>
                <a:spcPct val="0"/>
              </a:spcBef>
            </a:pPr>
          </a:p>
          <a:p>
            <a:pPr algn="l">
              <a:lnSpc>
                <a:spcPts val="3639"/>
              </a:lnSpc>
              <a:spcBef>
                <a:spcPct val="0"/>
              </a:spcBef>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7104778" y="2968714"/>
            <a:ext cx="9834366" cy="5144538"/>
            <a:chOff x="0" y="0"/>
            <a:chExt cx="876907" cy="458726"/>
          </a:xfrm>
        </p:grpSpPr>
        <p:sp>
          <p:nvSpPr>
            <p:cNvPr name="Freeform 17" id="17"/>
            <p:cNvSpPr/>
            <p:nvPr/>
          </p:nvSpPr>
          <p:spPr>
            <a:xfrm flipH="false" flipV="false" rot="0">
              <a:off x="0" y="0"/>
              <a:ext cx="876907" cy="458726"/>
            </a:xfrm>
            <a:custGeom>
              <a:avLst/>
              <a:gdLst/>
              <a:ahLst/>
              <a:cxnLst/>
              <a:rect r="r" b="b" t="t" l="l"/>
              <a:pathLst>
                <a:path h="458726" w="876907">
                  <a:moveTo>
                    <a:pt x="0" y="0"/>
                  </a:moveTo>
                  <a:lnTo>
                    <a:pt x="876907" y="0"/>
                  </a:lnTo>
                  <a:lnTo>
                    <a:pt x="876907" y="458726"/>
                  </a:lnTo>
                  <a:lnTo>
                    <a:pt x="0" y="458726"/>
                  </a:lnTo>
                  <a:close/>
                </a:path>
              </a:pathLst>
            </a:custGeom>
            <a:blipFill>
              <a:blip r:embed="rId4"/>
              <a:stretch>
                <a:fillRect l="-1160" t="0" r="-1160" b="0"/>
              </a:stretch>
            </a:blipFill>
          </p:spPr>
        </p:sp>
      </p:grpSp>
      <p:sp>
        <p:nvSpPr>
          <p:cNvPr name="Freeform 18" id="18"/>
          <p:cNvSpPr/>
          <p:nvPr/>
        </p:nvSpPr>
        <p:spPr>
          <a:xfrm flipH="false" flipV="false" rot="0">
            <a:off x="7104778" y="7270092"/>
            <a:ext cx="1409278" cy="681578"/>
          </a:xfrm>
          <a:custGeom>
            <a:avLst/>
            <a:gdLst/>
            <a:ahLst/>
            <a:cxnLst/>
            <a:rect r="r" b="b" t="t" l="l"/>
            <a:pathLst>
              <a:path h="681578" w="1409278">
                <a:moveTo>
                  <a:pt x="0" y="0"/>
                </a:moveTo>
                <a:lnTo>
                  <a:pt x="1409278" y="0"/>
                </a:lnTo>
                <a:lnTo>
                  <a:pt x="1409278" y="681578"/>
                </a:lnTo>
                <a:lnTo>
                  <a:pt x="0" y="6815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9" id="19"/>
          <p:cNvSpPr txBox="true"/>
          <p:nvPr/>
        </p:nvSpPr>
        <p:spPr>
          <a:xfrm rot="0">
            <a:off x="1066654" y="538352"/>
            <a:ext cx="12789801" cy="1930175"/>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2.Customer Life Time Value分析</a:t>
            </a:r>
          </a:p>
          <a:p>
            <a:pPr algn="l">
              <a:lnSpc>
                <a:spcPts val="7809"/>
              </a:lnSpc>
            </a:pPr>
          </a:p>
        </p:txBody>
      </p:sp>
      <p:sp>
        <p:nvSpPr>
          <p:cNvPr name="TextBox 20" id="20"/>
          <p:cNvSpPr txBox="true"/>
          <p:nvPr/>
        </p:nvSpPr>
        <p:spPr>
          <a:xfrm rot="0">
            <a:off x="1028700" y="1974169"/>
            <a:ext cx="3516521" cy="630059"/>
          </a:xfrm>
          <a:prstGeom prst="rect">
            <a:avLst/>
          </a:prstGeom>
        </p:spPr>
        <p:txBody>
          <a:bodyPr anchor="t" rtlCol="false" tIns="0" lIns="0" bIns="0" rIns="0">
            <a:spAutoFit/>
          </a:bodyPr>
          <a:lstStyle/>
          <a:p>
            <a:pPr algn="l">
              <a:lnSpc>
                <a:spcPts val="5172"/>
              </a:lnSpc>
            </a:pPr>
            <a:r>
              <a:rPr lang="en-US" sz="3694" b="true">
                <a:solidFill>
                  <a:srgbClr val="000000"/>
                </a:solidFill>
                <a:latin typeface="思源黑体 Bold"/>
                <a:ea typeface="思源黑体 Bold"/>
                <a:cs typeface="思源黑体 Bold"/>
                <a:sym typeface="思源黑体 Bold"/>
              </a:rPr>
              <a:t>目的：</a:t>
            </a:r>
          </a:p>
        </p:txBody>
      </p:sp>
      <p:sp>
        <p:nvSpPr>
          <p:cNvPr name="TextBox 21" id="21"/>
          <p:cNvSpPr txBox="true"/>
          <p:nvPr/>
        </p:nvSpPr>
        <p:spPr>
          <a:xfrm rot="0">
            <a:off x="1066654" y="3010484"/>
            <a:ext cx="4938211" cy="5229364"/>
          </a:xfrm>
          <a:prstGeom prst="rect">
            <a:avLst/>
          </a:prstGeom>
        </p:spPr>
        <p:txBody>
          <a:bodyPr anchor="t" rtlCol="false" tIns="0" lIns="0" bIns="0" rIns="0">
            <a:spAutoFit/>
          </a:bodyPr>
          <a:lstStyle/>
          <a:p>
            <a:pPr algn="ctr">
              <a:lnSpc>
                <a:spcPts val="4192"/>
              </a:lnSpc>
              <a:spcBef>
                <a:spcPct val="0"/>
              </a:spcBef>
            </a:pPr>
            <a:r>
              <a:rPr lang="en-US" sz="2994">
                <a:solidFill>
                  <a:srgbClr val="000000"/>
                </a:solidFill>
                <a:latin typeface="思源黑体"/>
                <a:ea typeface="思源黑体"/>
                <a:cs typeface="思源黑体"/>
                <a:sym typeface="思源黑体"/>
              </a:rPr>
              <a:t>通过构建 Cox 比例风险模型（Cox Proportional Hazards model），评估不同特征对客户流失的影响，并进一步计算客户终身价值相关的指标，包括累积净现值（cumulative NPV）和生存概率，以帮助企业更好地理解客户价值，制定合理的营销策略。</a:t>
            </a:r>
          </a:p>
        </p:txBody>
      </p:sp>
      <p:sp>
        <p:nvSpPr>
          <p:cNvPr name="TextBox 22" id="22"/>
          <p:cNvSpPr txBox="true"/>
          <p:nvPr/>
        </p:nvSpPr>
        <p:spPr>
          <a:xfrm rot="0">
            <a:off x="6824027" y="1964644"/>
            <a:ext cx="5771445" cy="583069"/>
          </a:xfrm>
          <a:prstGeom prst="rect">
            <a:avLst/>
          </a:prstGeom>
        </p:spPr>
        <p:txBody>
          <a:bodyPr anchor="t" rtlCol="false" tIns="0" lIns="0" bIns="0" rIns="0">
            <a:spAutoFit/>
          </a:bodyPr>
          <a:lstStyle/>
          <a:p>
            <a:pPr algn="l">
              <a:lnSpc>
                <a:spcPts val="4612"/>
              </a:lnSpc>
            </a:pPr>
            <a:r>
              <a:rPr lang="en-US" sz="3294" b="true">
                <a:solidFill>
                  <a:srgbClr val="000000"/>
                </a:solidFill>
                <a:latin typeface="思源黑体 Bold"/>
                <a:ea typeface="思源黑体 Bold"/>
                <a:cs typeface="思源黑体 Bold"/>
                <a:sym typeface="思源黑体 Bold"/>
              </a:rPr>
              <a:t>CPH模型summary：</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2862040" y="6088232"/>
            <a:ext cx="12563921" cy="3620271"/>
            <a:chOff x="0" y="0"/>
            <a:chExt cx="1591980" cy="458726"/>
          </a:xfrm>
        </p:grpSpPr>
        <p:sp>
          <p:nvSpPr>
            <p:cNvPr name="Freeform 17" id="17"/>
            <p:cNvSpPr/>
            <p:nvPr/>
          </p:nvSpPr>
          <p:spPr>
            <a:xfrm flipH="false" flipV="false" rot="0">
              <a:off x="0" y="0"/>
              <a:ext cx="1591980" cy="458726"/>
            </a:xfrm>
            <a:custGeom>
              <a:avLst/>
              <a:gdLst/>
              <a:ahLst/>
              <a:cxnLst/>
              <a:rect r="r" b="b" t="t" l="l"/>
              <a:pathLst>
                <a:path h="458726" w="1591980">
                  <a:moveTo>
                    <a:pt x="0" y="0"/>
                  </a:moveTo>
                  <a:lnTo>
                    <a:pt x="1591980" y="0"/>
                  </a:lnTo>
                  <a:lnTo>
                    <a:pt x="1591980" y="458726"/>
                  </a:lnTo>
                  <a:lnTo>
                    <a:pt x="0" y="458726"/>
                  </a:lnTo>
                  <a:close/>
                </a:path>
              </a:pathLst>
            </a:custGeom>
            <a:blipFill>
              <a:blip r:embed="rId4"/>
              <a:stretch>
                <a:fillRect l="-112" t="0" r="-112" b="0"/>
              </a:stretch>
            </a:blipFill>
          </p:spPr>
        </p:sp>
      </p:grpSp>
      <p:sp>
        <p:nvSpPr>
          <p:cNvPr name="Freeform 18" id="18"/>
          <p:cNvSpPr/>
          <p:nvPr/>
        </p:nvSpPr>
        <p:spPr>
          <a:xfrm flipH="false" flipV="false" rot="0">
            <a:off x="2485255" y="5711292"/>
            <a:ext cx="4275177" cy="2067631"/>
          </a:xfrm>
          <a:custGeom>
            <a:avLst/>
            <a:gdLst/>
            <a:ahLst/>
            <a:cxnLst/>
            <a:rect r="r" b="b" t="t" l="l"/>
            <a:pathLst>
              <a:path h="2067631" w="4275177">
                <a:moveTo>
                  <a:pt x="0" y="0"/>
                </a:moveTo>
                <a:lnTo>
                  <a:pt x="4275177" y="0"/>
                </a:lnTo>
                <a:lnTo>
                  <a:pt x="4275177" y="2067631"/>
                </a:lnTo>
                <a:lnTo>
                  <a:pt x="0" y="20676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9" id="19"/>
          <p:cNvSpPr txBox="true"/>
          <p:nvPr/>
        </p:nvSpPr>
        <p:spPr>
          <a:xfrm rot="0">
            <a:off x="1066654" y="538352"/>
            <a:ext cx="12789801" cy="1930175"/>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2.Customer Life Time Value分析</a:t>
            </a:r>
          </a:p>
          <a:p>
            <a:pPr algn="l">
              <a:lnSpc>
                <a:spcPts val="7809"/>
              </a:lnSpc>
            </a:pPr>
          </a:p>
        </p:txBody>
      </p:sp>
      <p:sp>
        <p:nvSpPr>
          <p:cNvPr name="TextBox 20" id="20"/>
          <p:cNvSpPr txBox="true"/>
          <p:nvPr/>
        </p:nvSpPr>
        <p:spPr>
          <a:xfrm rot="0">
            <a:off x="1878719" y="2344760"/>
            <a:ext cx="14876684" cy="3634009"/>
          </a:xfrm>
          <a:prstGeom prst="rect">
            <a:avLst/>
          </a:prstGeom>
        </p:spPr>
        <p:txBody>
          <a:bodyPr anchor="t" rtlCol="false" tIns="0" lIns="0" bIns="0" rIns="0">
            <a:spAutoFit/>
          </a:bodyPr>
          <a:lstStyle/>
          <a:p>
            <a:pPr algn="l">
              <a:lnSpc>
                <a:spcPts val="2935"/>
              </a:lnSpc>
              <a:spcBef>
                <a:spcPct val="0"/>
              </a:spcBef>
            </a:pPr>
            <a:r>
              <a:rPr lang="en-US" sz="2096">
                <a:solidFill>
                  <a:srgbClr val="000000"/>
                </a:solidFill>
                <a:latin typeface="思源黑体"/>
                <a:ea typeface="思源黑体"/>
                <a:cs typeface="思源黑体"/>
                <a:sym typeface="思源黑体"/>
              </a:rPr>
              <a:t>定义 “get user input()” 函数，用于收集用户输入的部分客户特征信息，将作为后续预测的重要依据。</a:t>
            </a:r>
          </a:p>
          <a:p>
            <a:pPr algn="l">
              <a:lnSpc>
                <a:spcPts val="2935"/>
              </a:lnSpc>
              <a:spcBef>
                <a:spcPct val="0"/>
              </a:spcBef>
            </a:pPr>
          </a:p>
          <a:p>
            <a:pPr algn="l">
              <a:lnSpc>
                <a:spcPts val="2935"/>
              </a:lnSpc>
              <a:spcBef>
                <a:spcPct val="0"/>
              </a:spcBef>
            </a:pPr>
            <a:r>
              <a:rPr lang="en-US" sz="2096">
                <a:solidFill>
                  <a:srgbClr val="000000"/>
                </a:solidFill>
                <a:latin typeface="思源黑体"/>
                <a:ea typeface="思源黑体"/>
                <a:cs typeface="思源黑体"/>
                <a:sym typeface="思源黑体"/>
              </a:rPr>
              <a:t>​定义 “get payback df()” 函数，该函数的主要作用是计算不同合同期限下的累积净现值（cumulative NPV）和生存概率（survival probability）。</a:t>
            </a:r>
          </a:p>
          <a:p>
            <a:pPr algn="l">
              <a:lnSpc>
                <a:spcPts val="2935"/>
              </a:lnSpc>
              <a:spcBef>
                <a:spcPct val="0"/>
              </a:spcBef>
            </a:pPr>
          </a:p>
          <a:p>
            <a:pPr algn="l">
              <a:lnSpc>
                <a:spcPts val="2935"/>
              </a:lnSpc>
              <a:spcBef>
                <a:spcPct val="0"/>
              </a:spcBef>
            </a:pPr>
            <a:r>
              <a:rPr lang="en-US" sz="2096">
                <a:solidFill>
                  <a:srgbClr val="000000"/>
                </a:solidFill>
                <a:latin typeface="思源黑体"/>
                <a:ea typeface="思源黑体"/>
                <a:cs typeface="思源黑体"/>
                <a:sym typeface="思源黑体"/>
              </a:rPr>
              <a:t>​累积净现值计算：累积净现值通过对预期每月利润使用内部收益率（IRR）进行贴现，并在时间上进行求和得到。这种方法考虑了资金的时间价值，能够更准确地反映客户在整个合同期限内为企业带来的实际价值。</a:t>
            </a:r>
          </a:p>
          <a:p>
            <a:pPr algn="l">
              <a:lnSpc>
                <a:spcPts val="2935"/>
              </a:lnSpc>
              <a:spcBef>
                <a:spcPct val="0"/>
              </a:spcBef>
            </a:pPr>
          </a:p>
          <a:p>
            <a:pPr algn="l">
              <a:lnSpc>
                <a:spcPts val="2935"/>
              </a:lnSpc>
              <a:spcBef>
                <a:spcPct val="0"/>
              </a:spcBef>
            </a:pPr>
            <a:r>
              <a:rPr lang="en-US" sz="2096">
                <a:solidFill>
                  <a:srgbClr val="000000"/>
                </a:solidFill>
                <a:latin typeface="思源黑体"/>
                <a:ea typeface="思源黑体"/>
                <a:cs typeface="思源黑体"/>
                <a:sym typeface="思源黑体"/>
              </a:rPr>
              <a:t>​生存概率预测：利用之前拟合好的 Cox 比例风险模型预测生存概率，并将其与合同期限相关联。通过这种方式，可以了解客户在不同时间段内继续使用企业服务的概率。</a:t>
            </a:r>
          </a:p>
        </p:txBody>
      </p:sp>
      <p:sp>
        <p:nvSpPr>
          <p:cNvPr name="Freeform 21" id="21"/>
          <p:cNvSpPr/>
          <p:nvPr/>
        </p:nvSpPr>
        <p:spPr>
          <a:xfrm flipH="false" flipV="false" rot="0">
            <a:off x="6541255" y="9098339"/>
            <a:ext cx="7315200" cy="798022"/>
          </a:xfrm>
          <a:custGeom>
            <a:avLst/>
            <a:gdLst/>
            <a:ahLst/>
            <a:cxnLst/>
            <a:rect r="r" b="b" t="t" l="l"/>
            <a:pathLst>
              <a:path h="798022" w="7315200">
                <a:moveTo>
                  <a:pt x="0" y="0"/>
                </a:moveTo>
                <a:lnTo>
                  <a:pt x="7315200" y="0"/>
                </a:lnTo>
                <a:lnTo>
                  <a:pt x="7315200" y="798021"/>
                </a:lnTo>
                <a:lnTo>
                  <a:pt x="0" y="79802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2" id="22"/>
          <p:cNvSpPr txBox="true"/>
          <p:nvPr/>
        </p:nvSpPr>
        <p:spPr>
          <a:xfrm rot="0">
            <a:off x="1461260" y="1474864"/>
            <a:ext cx="11584258" cy="672604"/>
          </a:xfrm>
          <a:prstGeom prst="rect">
            <a:avLst/>
          </a:prstGeom>
        </p:spPr>
        <p:txBody>
          <a:bodyPr anchor="t" rtlCol="false" tIns="0" lIns="0" bIns="0" rIns="0">
            <a:spAutoFit/>
          </a:bodyPr>
          <a:lstStyle/>
          <a:p>
            <a:pPr algn="l">
              <a:lnSpc>
                <a:spcPts val="5452"/>
              </a:lnSpc>
            </a:pPr>
            <a:r>
              <a:rPr lang="en-US" sz="3894" b="true">
                <a:solidFill>
                  <a:srgbClr val="000000"/>
                </a:solidFill>
                <a:latin typeface="思源黑体 Bold"/>
                <a:ea typeface="思源黑体 Bold"/>
                <a:cs typeface="思源黑体 Bold"/>
                <a:sym typeface="思源黑体 Bold"/>
              </a:rPr>
              <a:t>目标：基于用户数据进行模型预测</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2846583" y="5486283"/>
            <a:ext cx="5876443" cy="4361918"/>
            <a:chOff x="0" y="0"/>
            <a:chExt cx="876907" cy="650904"/>
          </a:xfrm>
        </p:grpSpPr>
        <p:sp>
          <p:nvSpPr>
            <p:cNvPr name="Freeform 17" id="17"/>
            <p:cNvSpPr/>
            <p:nvPr/>
          </p:nvSpPr>
          <p:spPr>
            <a:xfrm flipH="false" flipV="false" rot="0">
              <a:off x="0" y="0"/>
              <a:ext cx="876907" cy="650904"/>
            </a:xfrm>
            <a:custGeom>
              <a:avLst/>
              <a:gdLst/>
              <a:ahLst/>
              <a:cxnLst/>
              <a:rect r="r" b="b" t="t" l="l"/>
              <a:pathLst>
                <a:path h="650904" w="876907">
                  <a:moveTo>
                    <a:pt x="0" y="0"/>
                  </a:moveTo>
                  <a:lnTo>
                    <a:pt x="876907" y="0"/>
                  </a:lnTo>
                  <a:lnTo>
                    <a:pt x="876907" y="650904"/>
                  </a:lnTo>
                  <a:lnTo>
                    <a:pt x="0" y="650904"/>
                  </a:lnTo>
                  <a:close/>
                </a:path>
              </a:pathLst>
            </a:custGeom>
            <a:blipFill>
              <a:blip r:embed="rId4"/>
              <a:stretch>
                <a:fillRect l="-408" t="0" r="-408" b="0"/>
              </a:stretch>
            </a:blipFill>
          </p:spPr>
        </p:sp>
      </p:grpSp>
      <p:grpSp>
        <p:nvGrpSpPr>
          <p:cNvPr name="Group 18" id="18"/>
          <p:cNvGrpSpPr/>
          <p:nvPr/>
        </p:nvGrpSpPr>
        <p:grpSpPr>
          <a:xfrm rot="0">
            <a:off x="9698062" y="5570166"/>
            <a:ext cx="5428017" cy="4146058"/>
            <a:chOff x="0" y="0"/>
            <a:chExt cx="600564" cy="458726"/>
          </a:xfrm>
        </p:grpSpPr>
        <p:sp>
          <p:nvSpPr>
            <p:cNvPr name="Freeform 19" id="19"/>
            <p:cNvSpPr/>
            <p:nvPr/>
          </p:nvSpPr>
          <p:spPr>
            <a:xfrm flipH="false" flipV="false" rot="0">
              <a:off x="0" y="0"/>
              <a:ext cx="600564" cy="458726"/>
            </a:xfrm>
            <a:custGeom>
              <a:avLst/>
              <a:gdLst/>
              <a:ahLst/>
              <a:cxnLst/>
              <a:rect r="r" b="b" t="t" l="l"/>
              <a:pathLst>
                <a:path h="458726" w="600564">
                  <a:moveTo>
                    <a:pt x="0" y="0"/>
                  </a:moveTo>
                  <a:lnTo>
                    <a:pt x="600564" y="0"/>
                  </a:lnTo>
                  <a:lnTo>
                    <a:pt x="600564" y="458726"/>
                  </a:lnTo>
                  <a:lnTo>
                    <a:pt x="0" y="458726"/>
                  </a:lnTo>
                  <a:close/>
                </a:path>
              </a:pathLst>
            </a:custGeom>
            <a:blipFill>
              <a:blip r:embed="rId5"/>
              <a:stretch>
                <a:fillRect l="0" t="-649" r="0" b="-649"/>
              </a:stretch>
            </a:blipFill>
          </p:spPr>
        </p:sp>
      </p:grpSp>
      <p:sp>
        <p:nvSpPr>
          <p:cNvPr name="TextBox 20" id="20"/>
          <p:cNvSpPr txBox="true"/>
          <p:nvPr/>
        </p:nvSpPr>
        <p:spPr>
          <a:xfrm rot="0">
            <a:off x="1066654" y="538352"/>
            <a:ext cx="12789801" cy="1930175"/>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2.Customer Life Time Value分析</a:t>
            </a:r>
          </a:p>
          <a:p>
            <a:pPr algn="l">
              <a:lnSpc>
                <a:spcPts val="7809"/>
              </a:lnSpc>
            </a:pPr>
          </a:p>
        </p:txBody>
      </p:sp>
      <p:sp>
        <p:nvSpPr>
          <p:cNvPr name="TextBox 21" id="21"/>
          <p:cNvSpPr txBox="true"/>
          <p:nvPr/>
        </p:nvSpPr>
        <p:spPr>
          <a:xfrm rot="0">
            <a:off x="1028700" y="1702985"/>
            <a:ext cx="10109693" cy="630059"/>
          </a:xfrm>
          <a:prstGeom prst="rect">
            <a:avLst/>
          </a:prstGeom>
        </p:spPr>
        <p:txBody>
          <a:bodyPr anchor="t" rtlCol="false" tIns="0" lIns="0" bIns="0" rIns="0">
            <a:spAutoFit/>
          </a:bodyPr>
          <a:lstStyle/>
          <a:p>
            <a:pPr algn="l">
              <a:lnSpc>
                <a:spcPts val="5172"/>
              </a:lnSpc>
            </a:pPr>
            <a:r>
              <a:rPr lang="en-US" sz="3694" b="true">
                <a:solidFill>
                  <a:srgbClr val="000000"/>
                </a:solidFill>
                <a:latin typeface="思源黑体 Bold"/>
                <a:ea typeface="思源黑体 Bold"/>
                <a:cs typeface="思源黑体 Bold"/>
                <a:sym typeface="思源黑体 Bold"/>
              </a:rPr>
              <a:t>可视化（使用 Seaborn 和 Matplotlib 库）：</a:t>
            </a:r>
          </a:p>
        </p:txBody>
      </p:sp>
      <p:sp>
        <p:nvSpPr>
          <p:cNvPr name="TextBox 22" id="22"/>
          <p:cNvSpPr txBox="true"/>
          <p:nvPr/>
        </p:nvSpPr>
        <p:spPr>
          <a:xfrm rot="0">
            <a:off x="2185571" y="2144082"/>
            <a:ext cx="13487196" cy="3518703"/>
          </a:xfrm>
          <a:prstGeom prst="rect">
            <a:avLst/>
          </a:prstGeom>
        </p:spPr>
        <p:txBody>
          <a:bodyPr anchor="t" rtlCol="false" tIns="0" lIns="0" bIns="0" rIns="0">
            <a:spAutoFit/>
          </a:bodyPr>
          <a:lstStyle/>
          <a:p>
            <a:pPr algn="just">
              <a:lnSpc>
                <a:spcPts val="3536"/>
              </a:lnSpc>
              <a:spcBef>
                <a:spcPct val="0"/>
              </a:spcBef>
            </a:pPr>
          </a:p>
          <a:p>
            <a:pPr algn="just">
              <a:lnSpc>
                <a:spcPts val="3536"/>
              </a:lnSpc>
              <a:spcBef>
                <a:spcPct val="0"/>
              </a:spcBef>
            </a:pPr>
            <a:r>
              <a:rPr lang="en-US" sz="2525">
                <a:solidFill>
                  <a:srgbClr val="000000"/>
                </a:solidFill>
                <a:latin typeface="思源黑体"/>
                <a:ea typeface="思源黑体"/>
                <a:cs typeface="思源黑体"/>
                <a:sym typeface="思源黑体"/>
              </a:rPr>
              <a:t>累积净现值柱状图：绘制柱状图展示不同合同期限（例如 12 个月、24 个月、36 个月等）下的累积净现值（如图 20 所示）。通过柱状图，我们可以清晰地比较不同合同期限下客户为企业带来的累积价值差异。</a:t>
            </a:r>
          </a:p>
          <a:p>
            <a:pPr algn="just">
              <a:lnSpc>
                <a:spcPts val="3536"/>
              </a:lnSpc>
              <a:spcBef>
                <a:spcPct val="0"/>
              </a:spcBef>
            </a:pPr>
          </a:p>
          <a:p>
            <a:pPr algn="just">
              <a:lnSpc>
                <a:spcPts val="3536"/>
              </a:lnSpc>
              <a:spcBef>
                <a:spcPct val="0"/>
              </a:spcBef>
            </a:pPr>
            <a:r>
              <a:rPr lang="en-US" sz="2525">
                <a:solidFill>
                  <a:srgbClr val="000000"/>
                </a:solidFill>
                <a:latin typeface="思源黑体"/>
                <a:ea typeface="思源黑体"/>
                <a:cs typeface="思源黑体"/>
                <a:sym typeface="思源黑体"/>
              </a:rPr>
              <a:t>生存概率折线图：绘制折线图展示生存概率随合同月份的变化趋势，用于了解客户流失的风险随时间的变化规律。</a:t>
            </a:r>
          </a:p>
          <a:p>
            <a:pPr algn="ctr">
              <a:lnSpc>
                <a:spcPts val="3536"/>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grpSp>
        <p:nvGrpSpPr>
          <p:cNvPr name="Group 2" id="2"/>
          <p:cNvGrpSpPr/>
          <p:nvPr/>
        </p:nvGrpSpPr>
        <p:grpSpPr>
          <a:xfrm rot="0">
            <a:off x="0" y="6155121"/>
            <a:ext cx="18288000" cy="4411395"/>
            <a:chOff x="0" y="0"/>
            <a:chExt cx="24384000" cy="5881859"/>
          </a:xfrm>
        </p:grpSpPr>
        <p:sp>
          <p:nvSpPr>
            <p:cNvPr name="Freeform 3" id="3"/>
            <p:cNvSpPr/>
            <p:nvPr/>
          </p:nvSpPr>
          <p:spPr>
            <a:xfrm flipH="false" flipV="false" rot="0">
              <a:off x="0" y="0"/>
              <a:ext cx="12293519" cy="5881859"/>
            </a:xfrm>
            <a:custGeom>
              <a:avLst/>
              <a:gdLst/>
              <a:ahLst/>
              <a:cxnLst/>
              <a:rect r="r" b="b" t="t" l="l"/>
              <a:pathLst>
                <a:path h="5881859" w="12293519">
                  <a:moveTo>
                    <a:pt x="0" y="0"/>
                  </a:moveTo>
                  <a:lnTo>
                    <a:pt x="12293519" y="0"/>
                  </a:lnTo>
                  <a:lnTo>
                    <a:pt x="12293519" y="5881859"/>
                  </a:lnTo>
                  <a:lnTo>
                    <a:pt x="0" y="5881859"/>
                  </a:lnTo>
                  <a:lnTo>
                    <a:pt x="0" y="0"/>
                  </a:lnTo>
                  <a:close/>
                </a:path>
              </a:pathLst>
            </a:custGeom>
            <a:blipFill>
              <a:blip r:embed="rId2">
                <a:alphaModFix amt="31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2090481" y="0"/>
              <a:ext cx="12293519" cy="5881859"/>
            </a:xfrm>
            <a:custGeom>
              <a:avLst/>
              <a:gdLst/>
              <a:ahLst/>
              <a:cxnLst/>
              <a:rect r="r" b="b" t="t" l="l"/>
              <a:pathLst>
                <a:path h="5881859" w="12293519">
                  <a:moveTo>
                    <a:pt x="0" y="0"/>
                  </a:moveTo>
                  <a:lnTo>
                    <a:pt x="12293519" y="0"/>
                  </a:lnTo>
                  <a:lnTo>
                    <a:pt x="12293519" y="5881859"/>
                  </a:lnTo>
                  <a:lnTo>
                    <a:pt x="0" y="5881859"/>
                  </a:lnTo>
                  <a:lnTo>
                    <a:pt x="0" y="0"/>
                  </a:lnTo>
                  <a:close/>
                </a:path>
              </a:pathLst>
            </a:custGeom>
            <a:blipFill>
              <a:blip r:embed="rId2">
                <a:alphaModFix amt="31000"/>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093297" y="4054923"/>
            <a:ext cx="3231443" cy="4523382"/>
            <a:chOff x="0" y="0"/>
            <a:chExt cx="851080" cy="1191343"/>
          </a:xfrm>
        </p:grpSpPr>
        <p:sp>
          <p:nvSpPr>
            <p:cNvPr name="Freeform 6" id="6"/>
            <p:cNvSpPr/>
            <p:nvPr/>
          </p:nvSpPr>
          <p:spPr>
            <a:xfrm flipH="false" flipV="false" rot="0">
              <a:off x="0" y="0"/>
              <a:ext cx="851080" cy="1191343"/>
            </a:xfrm>
            <a:custGeom>
              <a:avLst/>
              <a:gdLst/>
              <a:ahLst/>
              <a:cxnLst/>
              <a:rect r="r" b="b" t="t" l="l"/>
              <a:pathLst>
                <a:path h="1191343" w="851080">
                  <a:moveTo>
                    <a:pt x="69478" y="0"/>
                  </a:moveTo>
                  <a:lnTo>
                    <a:pt x="781601" y="0"/>
                  </a:lnTo>
                  <a:cubicBezTo>
                    <a:pt x="800028" y="0"/>
                    <a:pt x="817700" y="7320"/>
                    <a:pt x="830730" y="20350"/>
                  </a:cubicBezTo>
                  <a:cubicBezTo>
                    <a:pt x="843760" y="33380"/>
                    <a:pt x="851080" y="51052"/>
                    <a:pt x="851080" y="69478"/>
                  </a:cubicBezTo>
                  <a:lnTo>
                    <a:pt x="851080" y="1121865"/>
                  </a:lnTo>
                  <a:cubicBezTo>
                    <a:pt x="851080" y="1160237"/>
                    <a:pt x="819973" y="1191343"/>
                    <a:pt x="781601" y="1191343"/>
                  </a:cubicBezTo>
                  <a:lnTo>
                    <a:pt x="69478" y="1191343"/>
                  </a:lnTo>
                  <a:cubicBezTo>
                    <a:pt x="51052" y="1191343"/>
                    <a:pt x="33380" y="1184023"/>
                    <a:pt x="20350" y="1170994"/>
                  </a:cubicBezTo>
                  <a:cubicBezTo>
                    <a:pt x="7320" y="1157964"/>
                    <a:pt x="0" y="1140292"/>
                    <a:pt x="0" y="1121865"/>
                  </a:cubicBezTo>
                  <a:lnTo>
                    <a:pt x="0" y="69478"/>
                  </a:lnTo>
                  <a:cubicBezTo>
                    <a:pt x="0" y="31107"/>
                    <a:pt x="31107" y="0"/>
                    <a:pt x="69478" y="0"/>
                  </a:cubicBezTo>
                  <a:close/>
                </a:path>
              </a:pathLst>
            </a:custGeom>
            <a:solidFill>
              <a:srgbClr val="FFFFFF"/>
            </a:solidFill>
            <a:ln w="38100" cap="rnd">
              <a:solidFill>
                <a:srgbClr val="1055EB"/>
              </a:solidFill>
              <a:prstDash val="solid"/>
              <a:round/>
            </a:ln>
          </p:spPr>
        </p:sp>
        <p:sp>
          <p:nvSpPr>
            <p:cNvPr name="TextBox 7" id="7"/>
            <p:cNvSpPr txBox="true"/>
            <p:nvPr/>
          </p:nvSpPr>
          <p:spPr>
            <a:xfrm>
              <a:off x="0" y="-38100"/>
              <a:ext cx="851080" cy="1229443"/>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5373562" y="4054923"/>
            <a:ext cx="3231443" cy="4523382"/>
            <a:chOff x="0" y="0"/>
            <a:chExt cx="851080" cy="1191343"/>
          </a:xfrm>
        </p:grpSpPr>
        <p:sp>
          <p:nvSpPr>
            <p:cNvPr name="Freeform 9" id="9"/>
            <p:cNvSpPr/>
            <p:nvPr/>
          </p:nvSpPr>
          <p:spPr>
            <a:xfrm flipH="false" flipV="false" rot="0">
              <a:off x="0" y="0"/>
              <a:ext cx="851080" cy="1191343"/>
            </a:xfrm>
            <a:custGeom>
              <a:avLst/>
              <a:gdLst/>
              <a:ahLst/>
              <a:cxnLst/>
              <a:rect r="r" b="b" t="t" l="l"/>
              <a:pathLst>
                <a:path h="1191343" w="851080">
                  <a:moveTo>
                    <a:pt x="69478" y="0"/>
                  </a:moveTo>
                  <a:lnTo>
                    <a:pt x="781601" y="0"/>
                  </a:lnTo>
                  <a:cubicBezTo>
                    <a:pt x="800028" y="0"/>
                    <a:pt x="817700" y="7320"/>
                    <a:pt x="830730" y="20350"/>
                  </a:cubicBezTo>
                  <a:cubicBezTo>
                    <a:pt x="843760" y="33380"/>
                    <a:pt x="851080" y="51052"/>
                    <a:pt x="851080" y="69478"/>
                  </a:cubicBezTo>
                  <a:lnTo>
                    <a:pt x="851080" y="1121865"/>
                  </a:lnTo>
                  <a:cubicBezTo>
                    <a:pt x="851080" y="1160237"/>
                    <a:pt x="819973" y="1191343"/>
                    <a:pt x="781601" y="1191343"/>
                  </a:cubicBezTo>
                  <a:lnTo>
                    <a:pt x="69478" y="1191343"/>
                  </a:lnTo>
                  <a:cubicBezTo>
                    <a:pt x="51052" y="1191343"/>
                    <a:pt x="33380" y="1184023"/>
                    <a:pt x="20350" y="1170994"/>
                  </a:cubicBezTo>
                  <a:cubicBezTo>
                    <a:pt x="7320" y="1157964"/>
                    <a:pt x="0" y="1140292"/>
                    <a:pt x="0" y="1121865"/>
                  </a:cubicBezTo>
                  <a:lnTo>
                    <a:pt x="0" y="69478"/>
                  </a:lnTo>
                  <a:cubicBezTo>
                    <a:pt x="0" y="31107"/>
                    <a:pt x="31107" y="0"/>
                    <a:pt x="69478" y="0"/>
                  </a:cubicBezTo>
                  <a:close/>
                </a:path>
              </a:pathLst>
            </a:custGeom>
            <a:solidFill>
              <a:srgbClr val="FFFFFF"/>
            </a:solidFill>
            <a:ln w="38100" cap="rnd">
              <a:solidFill>
                <a:srgbClr val="1055EB"/>
              </a:solidFill>
              <a:prstDash val="solid"/>
              <a:round/>
            </a:ln>
          </p:spPr>
        </p:sp>
        <p:sp>
          <p:nvSpPr>
            <p:cNvPr name="TextBox 10" id="10"/>
            <p:cNvSpPr txBox="true"/>
            <p:nvPr/>
          </p:nvSpPr>
          <p:spPr>
            <a:xfrm>
              <a:off x="0" y="-38100"/>
              <a:ext cx="851080" cy="1229443"/>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9673272" y="4054923"/>
            <a:ext cx="3231443" cy="4523382"/>
            <a:chOff x="0" y="0"/>
            <a:chExt cx="851080" cy="1191343"/>
          </a:xfrm>
        </p:grpSpPr>
        <p:sp>
          <p:nvSpPr>
            <p:cNvPr name="Freeform 12" id="12"/>
            <p:cNvSpPr/>
            <p:nvPr/>
          </p:nvSpPr>
          <p:spPr>
            <a:xfrm flipH="false" flipV="false" rot="0">
              <a:off x="0" y="0"/>
              <a:ext cx="851080" cy="1191343"/>
            </a:xfrm>
            <a:custGeom>
              <a:avLst/>
              <a:gdLst/>
              <a:ahLst/>
              <a:cxnLst/>
              <a:rect r="r" b="b" t="t" l="l"/>
              <a:pathLst>
                <a:path h="1191343" w="851080">
                  <a:moveTo>
                    <a:pt x="69478" y="0"/>
                  </a:moveTo>
                  <a:lnTo>
                    <a:pt x="781601" y="0"/>
                  </a:lnTo>
                  <a:cubicBezTo>
                    <a:pt x="800028" y="0"/>
                    <a:pt x="817700" y="7320"/>
                    <a:pt x="830730" y="20350"/>
                  </a:cubicBezTo>
                  <a:cubicBezTo>
                    <a:pt x="843760" y="33380"/>
                    <a:pt x="851080" y="51052"/>
                    <a:pt x="851080" y="69478"/>
                  </a:cubicBezTo>
                  <a:lnTo>
                    <a:pt x="851080" y="1121865"/>
                  </a:lnTo>
                  <a:cubicBezTo>
                    <a:pt x="851080" y="1160237"/>
                    <a:pt x="819973" y="1191343"/>
                    <a:pt x="781601" y="1191343"/>
                  </a:cubicBezTo>
                  <a:lnTo>
                    <a:pt x="69478" y="1191343"/>
                  </a:lnTo>
                  <a:cubicBezTo>
                    <a:pt x="51052" y="1191343"/>
                    <a:pt x="33380" y="1184023"/>
                    <a:pt x="20350" y="1170994"/>
                  </a:cubicBezTo>
                  <a:cubicBezTo>
                    <a:pt x="7320" y="1157964"/>
                    <a:pt x="0" y="1140292"/>
                    <a:pt x="0" y="1121865"/>
                  </a:cubicBezTo>
                  <a:lnTo>
                    <a:pt x="0" y="69478"/>
                  </a:lnTo>
                  <a:cubicBezTo>
                    <a:pt x="0" y="31107"/>
                    <a:pt x="31107" y="0"/>
                    <a:pt x="69478" y="0"/>
                  </a:cubicBezTo>
                  <a:close/>
                </a:path>
              </a:pathLst>
            </a:custGeom>
            <a:solidFill>
              <a:srgbClr val="FFFFFF"/>
            </a:solidFill>
            <a:ln w="38100" cap="rnd">
              <a:solidFill>
                <a:srgbClr val="1055EB"/>
              </a:solidFill>
              <a:prstDash val="solid"/>
              <a:round/>
            </a:ln>
          </p:spPr>
        </p:sp>
        <p:sp>
          <p:nvSpPr>
            <p:cNvPr name="TextBox 13" id="13"/>
            <p:cNvSpPr txBox="true"/>
            <p:nvPr/>
          </p:nvSpPr>
          <p:spPr>
            <a:xfrm>
              <a:off x="0" y="-38100"/>
              <a:ext cx="851080" cy="1229443"/>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3963260" y="4054923"/>
            <a:ext cx="3231443" cy="4523382"/>
            <a:chOff x="0" y="0"/>
            <a:chExt cx="851080" cy="1191343"/>
          </a:xfrm>
        </p:grpSpPr>
        <p:sp>
          <p:nvSpPr>
            <p:cNvPr name="Freeform 15" id="15"/>
            <p:cNvSpPr/>
            <p:nvPr/>
          </p:nvSpPr>
          <p:spPr>
            <a:xfrm flipH="false" flipV="false" rot="0">
              <a:off x="0" y="0"/>
              <a:ext cx="851080" cy="1191343"/>
            </a:xfrm>
            <a:custGeom>
              <a:avLst/>
              <a:gdLst/>
              <a:ahLst/>
              <a:cxnLst/>
              <a:rect r="r" b="b" t="t" l="l"/>
              <a:pathLst>
                <a:path h="1191343" w="851080">
                  <a:moveTo>
                    <a:pt x="69478" y="0"/>
                  </a:moveTo>
                  <a:lnTo>
                    <a:pt x="781601" y="0"/>
                  </a:lnTo>
                  <a:cubicBezTo>
                    <a:pt x="800028" y="0"/>
                    <a:pt x="817700" y="7320"/>
                    <a:pt x="830730" y="20350"/>
                  </a:cubicBezTo>
                  <a:cubicBezTo>
                    <a:pt x="843760" y="33380"/>
                    <a:pt x="851080" y="51052"/>
                    <a:pt x="851080" y="69478"/>
                  </a:cubicBezTo>
                  <a:lnTo>
                    <a:pt x="851080" y="1121865"/>
                  </a:lnTo>
                  <a:cubicBezTo>
                    <a:pt x="851080" y="1160237"/>
                    <a:pt x="819973" y="1191343"/>
                    <a:pt x="781601" y="1191343"/>
                  </a:cubicBezTo>
                  <a:lnTo>
                    <a:pt x="69478" y="1191343"/>
                  </a:lnTo>
                  <a:cubicBezTo>
                    <a:pt x="51052" y="1191343"/>
                    <a:pt x="33380" y="1184023"/>
                    <a:pt x="20350" y="1170994"/>
                  </a:cubicBezTo>
                  <a:cubicBezTo>
                    <a:pt x="7320" y="1157964"/>
                    <a:pt x="0" y="1140292"/>
                    <a:pt x="0" y="1121865"/>
                  </a:cubicBezTo>
                  <a:lnTo>
                    <a:pt x="0" y="69478"/>
                  </a:lnTo>
                  <a:cubicBezTo>
                    <a:pt x="0" y="31107"/>
                    <a:pt x="31107" y="0"/>
                    <a:pt x="69478" y="0"/>
                  </a:cubicBezTo>
                  <a:close/>
                </a:path>
              </a:pathLst>
            </a:custGeom>
            <a:solidFill>
              <a:srgbClr val="FFFFFF"/>
            </a:solidFill>
            <a:ln w="38100" cap="rnd">
              <a:solidFill>
                <a:srgbClr val="1055EB"/>
              </a:solidFill>
              <a:prstDash val="solid"/>
              <a:round/>
            </a:ln>
          </p:spPr>
        </p:sp>
        <p:sp>
          <p:nvSpPr>
            <p:cNvPr name="TextBox 16" id="16"/>
            <p:cNvSpPr txBox="true"/>
            <p:nvPr/>
          </p:nvSpPr>
          <p:spPr>
            <a:xfrm>
              <a:off x="0" y="-38100"/>
              <a:ext cx="851080" cy="1229443"/>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2086475" y="4407912"/>
            <a:ext cx="1245087" cy="1245087"/>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6376463" y="4407912"/>
            <a:ext cx="1245087" cy="1245087"/>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0666450" y="4407912"/>
            <a:ext cx="1245087" cy="1245087"/>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25" id="2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14956438" y="4407912"/>
            <a:ext cx="1245087" cy="1245087"/>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3200409" y="232175"/>
            <a:ext cx="11887183" cy="2299030"/>
          </a:xfrm>
          <a:prstGeom prst="rect">
            <a:avLst/>
          </a:prstGeom>
        </p:spPr>
        <p:txBody>
          <a:bodyPr anchor="t" rtlCol="false" tIns="0" lIns="0" bIns="0" rIns="0">
            <a:spAutoFit/>
          </a:bodyPr>
          <a:lstStyle/>
          <a:p>
            <a:pPr algn="ctr">
              <a:lnSpc>
                <a:spcPts val="18745"/>
              </a:lnSpc>
            </a:pPr>
            <a:r>
              <a:rPr lang="en-US" sz="13389">
                <a:solidFill>
                  <a:srgbClr val="1055EB">
                    <a:alpha val="14902"/>
                  </a:srgbClr>
                </a:solidFill>
                <a:latin typeface="思源黑体"/>
                <a:ea typeface="思源黑体"/>
                <a:cs typeface="思源黑体"/>
                <a:sym typeface="思源黑体"/>
              </a:rPr>
              <a:t>CONTENTS</a:t>
            </a:r>
          </a:p>
        </p:txBody>
      </p:sp>
      <p:sp>
        <p:nvSpPr>
          <p:cNvPr name="TextBox 30" id="30"/>
          <p:cNvSpPr txBox="true"/>
          <p:nvPr/>
        </p:nvSpPr>
        <p:spPr>
          <a:xfrm rot="0">
            <a:off x="6787972" y="1045023"/>
            <a:ext cx="4712056" cy="2381250"/>
          </a:xfrm>
          <a:prstGeom prst="rect">
            <a:avLst/>
          </a:prstGeom>
        </p:spPr>
        <p:txBody>
          <a:bodyPr anchor="t" rtlCol="false" tIns="0" lIns="0" bIns="0" rIns="0">
            <a:spAutoFit/>
          </a:bodyPr>
          <a:lstStyle/>
          <a:p>
            <a:pPr algn="ctr">
              <a:lnSpc>
                <a:spcPts val="19416"/>
              </a:lnSpc>
            </a:pPr>
            <a:r>
              <a:rPr lang="en-US" sz="13868" b="true">
                <a:solidFill>
                  <a:srgbClr val="000000"/>
                </a:solidFill>
                <a:latin typeface="思源黑体 Bold"/>
                <a:ea typeface="思源黑体 Bold"/>
                <a:cs typeface="思源黑体 Bold"/>
                <a:sym typeface="思源黑体 Bold"/>
              </a:rPr>
              <a:t>目录</a:t>
            </a:r>
          </a:p>
        </p:txBody>
      </p:sp>
      <p:sp>
        <p:nvSpPr>
          <p:cNvPr name="TextBox 31" id="31"/>
          <p:cNvSpPr txBox="true"/>
          <p:nvPr/>
        </p:nvSpPr>
        <p:spPr>
          <a:xfrm rot="0">
            <a:off x="1081883" y="6078921"/>
            <a:ext cx="3244126" cy="603551"/>
          </a:xfrm>
          <a:prstGeom prst="rect">
            <a:avLst/>
          </a:prstGeom>
        </p:spPr>
        <p:txBody>
          <a:bodyPr anchor="t" rtlCol="false" tIns="0" lIns="0" bIns="0" rIns="0">
            <a:spAutoFit/>
          </a:bodyPr>
          <a:lstStyle/>
          <a:p>
            <a:pPr algn="ctr">
              <a:lnSpc>
                <a:spcPts val="4864"/>
              </a:lnSpc>
            </a:pPr>
            <a:r>
              <a:rPr lang="en-US" sz="3474" b="true">
                <a:solidFill>
                  <a:srgbClr val="000000"/>
                </a:solidFill>
                <a:latin typeface="思源黑体 Bold"/>
                <a:ea typeface="思源黑体 Bold"/>
                <a:cs typeface="思源黑体 Bold"/>
                <a:sym typeface="思源黑体 Bold"/>
              </a:rPr>
              <a:t>安全数据分析</a:t>
            </a:r>
          </a:p>
        </p:txBody>
      </p:sp>
      <p:sp>
        <p:nvSpPr>
          <p:cNvPr name="TextBox 32" id="32"/>
          <p:cNvSpPr txBox="true"/>
          <p:nvPr/>
        </p:nvSpPr>
        <p:spPr>
          <a:xfrm rot="0">
            <a:off x="1833892" y="4402521"/>
            <a:ext cx="1750252" cy="1038225"/>
          </a:xfrm>
          <a:prstGeom prst="rect">
            <a:avLst/>
          </a:prstGeom>
        </p:spPr>
        <p:txBody>
          <a:bodyPr anchor="t" rtlCol="false" tIns="0" lIns="0" bIns="0" rIns="0">
            <a:spAutoFit/>
          </a:bodyPr>
          <a:lstStyle/>
          <a:p>
            <a:pPr algn="ctr">
              <a:lnSpc>
                <a:spcPts val="8400"/>
              </a:lnSpc>
            </a:pPr>
            <a:r>
              <a:rPr lang="en-US" b="true" sz="6000" spc="-240">
                <a:solidFill>
                  <a:srgbClr val="FFFFFF"/>
                </a:solidFill>
                <a:latin typeface="思源黑体 Bold"/>
                <a:ea typeface="思源黑体 Bold"/>
                <a:cs typeface="思源黑体 Bold"/>
                <a:sym typeface="思源黑体 Bold"/>
              </a:rPr>
              <a:t>01</a:t>
            </a:r>
          </a:p>
        </p:txBody>
      </p:sp>
      <p:sp>
        <p:nvSpPr>
          <p:cNvPr name="TextBox 33" id="33"/>
          <p:cNvSpPr txBox="true"/>
          <p:nvPr/>
        </p:nvSpPr>
        <p:spPr>
          <a:xfrm rot="0">
            <a:off x="6123880" y="4402521"/>
            <a:ext cx="1750252" cy="1038225"/>
          </a:xfrm>
          <a:prstGeom prst="rect">
            <a:avLst/>
          </a:prstGeom>
        </p:spPr>
        <p:txBody>
          <a:bodyPr anchor="t" rtlCol="false" tIns="0" lIns="0" bIns="0" rIns="0">
            <a:spAutoFit/>
          </a:bodyPr>
          <a:lstStyle/>
          <a:p>
            <a:pPr algn="ctr">
              <a:lnSpc>
                <a:spcPts val="8400"/>
              </a:lnSpc>
            </a:pPr>
            <a:r>
              <a:rPr lang="en-US" b="true" sz="6000" spc="-240">
                <a:solidFill>
                  <a:srgbClr val="FFFFFF"/>
                </a:solidFill>
                <a:latin typeface="思源黑体 Bold"/>
                <a:ea typeface="思源黑体 Bold"/>
                <a:cs typeface="思源黑体 Bold"/>
                <a:sym typeface="思源黑体 Bold"/>
              </a:rPr>
              <a:t>02</a:t>
            </a:r>
          </a:p>
        </p:txBody>
      </p:sp>
      <p:sp>
        <p:nvSpPr>
          <p:cNvPr name="TextBox 34" id="34"/>
          <p:cNvSpPr txBox="true"/>
          <p:nvPr/>
        </p:nvSpPr>
        <p:spPr>
          <a:xfrm rot="0">
            <a:off x="10413868" y="4402521"/>
            <a:ext cx="1750252" cy="1038225"/>
          </a:xfrm>
          <a:prstGeom prst="rect">
            <a:avLst/>
          </a:prstGeom>
        </p:spPr>
        <p:txBody>
          <a:bodyPr anchor="t" rtlCol="false" tIns="0" lIns="0" bIns="0" rIns="0">
            <a:spAutoFit/>
          </a:bodyPr>
          <a:lstStyle/>
          <a:p>
            <a:pPr algn="ctr">
              <a:lnSpc>
                <a:spcPts val="8400"/>
              </a:lnSpc>
            </a:pPr>
            <a:r>
              <a:rPr lang="en-US" b="true" sz="6000" spc="-240">
                <a:solidFill>
                  <a:srgbClr val="FFFFFF"/>
                </a:solidFill>
                <a:latin typeface="思源黑体 Bold"/>
                <a:ea typeface="思源黑体 Bold"/>
                <a:cs typeface="思源黑体 Bold"/>
                <a:sym typeface="思源黑体 Bold"/>
              </a:rPr>
              <a:t>03</a:t>
            </a:r>
          </a:p>
        </p:txBody>
      </p:sp>
      <p:sp>
        <p:nvSpPr>
          <p:cNvPr name="TextBox 35" id="35"/>
          <p:cNvSpPr txBox="true"/>
          <p:nvPr/>
        </p:nvSpPr>
        <p:spPr>
          <a:xfrm rot="0">
            <a:off x="14703855" y="4402521"/>
            <a:ext cx="1750252" cy="1038225"/>
          </a:xfrm>
          <a:prstGeom prst="rect">
            <a:avLst/>
          </a:prstGeom>
        </p:spPr>
        <p:txBody>
          <a:bodyPr anchor="t" rtlCol="false" tIns="0" lIns="0" bIns="0" rIns="0">
            <a:spAutoFit/>
          </a:bodyPr>
          <a:lstStyle/>
          <a:p>
            <a:pPr algn="ctr">
              <a:lnSpc>
                <a:spcPts val="8400"/>
              </a:lnSpc>
            </a:pPr>
            <a:r>
              <a:rPr lang="en-US" b="true" sz="6000" spc="-240">
                <a:solidFill>
                  <a:srgbClr val="FFFFFF"/>
                </a:solidFill>
                <a:latin typeface="思源黑体 Bold"/>
                <a:ea typeface="思源黑体 Bold"/>
                <a:cs typeface="思源黑体 Bold"/>
                <a:sym typeface="思源黑体 Bold"/>
              </a:rPr>
              <a:t>04</a:t>
            </a:r>
          </a:p>
        </p:txBody>
      </p:sp>
      <p:sp>
        <p:nvSpPr>
          <p:cNvPr name="TextBox 36" id="36"/>
          <p:cNvSpPr txBox="true"/>
          <p:nvPr/>
        </p:nvSpPr>
        <p:spPr>
          <a:xfrm rot="0">
            <a:off x="1342185" y="6807767"/>
            <a:ext cx="2723523" cy="301660"/>
          </a:xfrm>
          <a:prstGeom prst="rect">
            <a:avLst/>
          </a:prstGeom>
        </p:spPr>
        <p:txBody>
          <a:bodyPr anchor="t" rtlCol="false" tIns="0" lIns="0" bIns="0" rIns="0">
            <a:spAutoFit/>
          </a:bodyPr>
          <a:lstStyle/>
          <a:p>
            <a:pPr algn="ctr">
              <a:lnSpc>
                <a:spcPts val="2439"/>
              </a:lnSpc>
            </a:pPr>
            <a:r>
              <a:rPr lang="en-US" sz="1636">
                <a:solidFill>
                  <a:srgbClr val="000000"/>
                </a:solidFill>
                <a:latin typeface="思源黑体-细体"/>
                <a:ea typeface="思源黑体-细体"/>
                <a:cs typeface="思源黑体-细体"/>
                <a:sym typeface="思源黑体-细体"/>
              </a:rPr>
              <a:t>security data analysis</a:t>
            </a:r>
          </a:p>
        </p:txBody>
      </p:sp>
      <p:sp>
        <p:nvSpPr>
          <p:cNvPr name="TextBox 37" id="37"/>
          <p:cNvSpPr txBox="true"/>
          <p:nvPr/>
        </p:nvSpPr>
        <p:spPr>
          <a:xfrm rot="0">
            <a:off x="5633863" y="6807767"/>
            <a:ext cx="2723523" cy="301660"/>
          </a:xfrm>
          <a:prstGeom prst="rect">
            <a:avLst/>
          </a:prstGeom>
        </p:spPr>
        <p:txBody>
          <a:bodyPr anchor="t" rtlCol="false" tIns="0" lIns="0" bIns="0" rIns="0">
            <a:spAutoFit/>
          </a:bodyPr>
          <a:lstStyle/>
          <a:p>
            <a:pPr algn="ctr">
              <a:lnSpc>
                <a:spcPts val="2439"/>
              </a:lnSpc>
            </a:pPr>
            <a:r>
              <a:rPr lang="en-US" sz="1636">
                <a:solidFill>
                  <a:srgbClr val="000000"/>
                </a:solidFill>
                <a:latin typeface="思源黑体-细体"/>
                <a:ea typeface="思源黑体-细体"/>
                <a:cs typeface="思源黑体-细体"/>
                <a:sym typeface="思源黑体-细体"/>
              </a:rPr>
              <a:t>survival  analysis</a:t>
            </a:r>
          </a:p>
        </p:txBody>
      </p:sp>
      <p:sp>
        <p:nvSpPr>
          <p:cNvPr name="TextBox 38" id="38"/>
          <p:cNvSpPr txBox="true"/>
          <p:nvPr/>
        </p:nvSpPr>
        <p:spPr>
          <a:xfrm rot="0">
            <a:off x="14217220" y="6807767"/>
            <a:ext cx="2723523" cy="301660"/>
          </a:xfrm>
          <a:prstGeom prst="rect">
            <a:avLst/>
          </a:prstGeom>
        </p:spPr>
        <p:txBody>
          <a:bodyPr anchor="t" rtlCol="false" tIns="0" lIns="0" bIns="0" rIns="0">
            <a:spAutoFit/>
          </a:bodyPr>
          <a:lstStyle/>
          <a:p>
            <a:pPr algn="ctr">
              <a:lnSpc>
                <a:spcPts val="2439"/>
              </a:lnSpc>
            </a:pPr>
            <a:r>
              <a:rPr lang="en-US" sz="1636">
                <a:solidFill>
                  <a:srgbClr val="000000"/>
                </a:solidFill>
                <a:latin typeface="思源黑体-细体"/>
                <a:ea typeface="思源黑体-细体"/>
                <a:cs typeface="思源黑体-细体"/>
                <a:sym typeface="思源黑体-细体"/>
              </a:rPr>
              <a:t>personal blog</a:t>
            </a:r>
          </a:p>
        </p:txBody>
      </p:sp>
      <p:sp>
        <p:nvSpPr>
          <p:cNvPr name="TextBox 39" id="39"/>
          <p:cNvSpPr txBox="true"/>
          <p:nvPr/>
        </p:nvSpPr>
        <p:spPr>
          <a:xfrm rot="0">
            <a:off x="5431723" y="6078921"/>
            <a:ext cx="3127804" cy="1207775"/>
          </a:xfrm>
          <a:prstGeom prst="rect">
            <a:avLst/>
          </a:prstGeom>
        </p:spPr>
        <p:txBody>
          <a:bodyPr anchor="t" rtlCol="false" tIns="0" lIns="0" bIns="0" rIns="0">
            <a:spAutoFit/>
          </a:bodyPr>
          <a:lstStyle/>
          <a:p>
            <a:pPr algn="ctr">
              <a:lnSpc>
                <a:spcPts val="4829"/>
              </a:lnSpc>
            </a:pPr>
            <a:r>
              <a:rPr lang="en-US" sz="3449" b="true">
                <a:solidFill>
                  <a:srgbClr val="000000"/>
                </a:solidFill>
                <a:latin typeface="思源黑体 Bold"/>
                <a:ea typeface="思源黑体 Bold"/>
                <a:cs typeface="思源黑体 Bold"/>
                <a:sym typeface="思源黑体 Bold"/>
              </a:rPr>
              <a:t>生存分析</a:t>
            </a:r>
          </a:p>
          <a:p>
            <a:pPr algn="ctr">
              <a:lnSpc>
                <a:spcPts val="4829"/>
              </a:lnSpc>
            </a:pPr>
          </a:p>
        </p:txBody>
      </p:sp>
      <p:sp>
        <p:nvSpPr>
          <p:cNvPr name="TextBox 40" id="40"/>
          <p:cNvSpPr txBox="true"/>
          <p:nvPr/>
        </p:nvSpPr>
        <p:spPr>
          <a:xfrm rot="0">
            <a:off x="9665240" y="6078921"/>
            <a:ext cx="3244126" cy="603551"/>
          </a:xfrm>
          <a:prstGeom prst="rect">
            <a:avLst/>
          </a:prstGeom>
        </p:spPr>
        <p:txBody>
          <a:bodyPr anchor="t" rtlCol="false" tIns="0" lIns="0" bIns="0" rIns="0">
            <a:spAutoFit/>
          </a:bodyPr>
          <a:lstStyle/>
          <a:p>
            <a:pPr algn="ctr">
              <a:lnSpc>
                <a:spcPts val="4864"/>
              </a:lnSpc>
            </a:pPr>
            <a:r>
              <a:rPr lang="en-US" sz="3474" b="true">
                <a:solidFill>
                  <a:srgbClr val="000000"/>
                </a:solidFill>
                <a:latin typeface="思源黑体 Bold"/>
                <a:ea typeface="思源黑体 Bold"/>
                <a:cs typeface="思源黑体 Bold"/>
                <a:sym typeface="思源黑体 Bold"/>
              </a:rPr>
              <a:t>纠错LLMs SQL</a:t>
            </a:r>
          </a:p>
        </p:txBody>
      </p:sp>
      <p:sp>
        <p:nvSpPr>
          <p:cNvPr name="TextBox 41" id="41"/>
          <p:cNvSpPr txBox="true"/>
          <p:nvPr/>
        </p:nvSpPr>
        <p:spPr>
          <a:xfrm rot="0">
            <a:off x="13956918" y="6078921"/>
            <a:ext cx="3244126" cy="603551"/>
          </a:xfrm>
          <a:prstGeom prst="rect">
            <a:avLst/>
          </a:prstGeom>
        </p:spPr>
        <p:txBody>
          <a:bodyPr anchor="t" rtlCol="false" tIns="0" lIns="0" bIns="0" rIns="0">
            <a:spAutoFit/>
          </a:bodyPr>
          <a:lstStyle/>
          <a:p>
            <a:pPr algn="ctr">
              <a:lnSpc>
                <a:spcPts val="4864"/>
              </a:lnSpc>
            </a:pPr>
            <a:r>
              <a:rPr lang="en-US" sz="3474" b="true">
                <a:solidFill>
                  <a:srgbClr val="000000"/>
                </a:solidFill>
                <a:latin typeface="思源黑体 Bold"/>
                <a:ea typeface="思源黑体 Bold"/>
                <a:cs typeface="思源黑体 Bold"/>
                <a:sym typeface="思源黑体 Bold"/>
              </a:rPr>
              <a:t>个人博客实现</a:t>
            </a:r>
          </a:p>
        </p:txBody>
      </p:sp>
      <p:sp>
        <p:nvSpPr>
          <p:cNvPr name="AutoShape 42" id="42"/>
          <p:cNvSpPr/>
          <p:nvPr/>
        </p:nvSpPr>
        <p:spPr>
          <a:xfrm flipV="true">
            <a:off x="2326836" y="8133364"/>
            <a:ext cx="754222" cy="0"/>
          </a:xfrm>
          <a:prstGeom prst="line">
            <a:avLst/>
          </a:prstGeom>
          <a:ln cap="flat" w="85725">
            <a:solidFill>
              <a:srgbClr val="1055EB"/>
            </a:solidFill>
            <a:prstDash val="solid"/>
            <a:headEnd type="none" len="sm" w="sm"/>
            <a:tailEnd type="none" len="sm" w="sm"/>
          </a:ln>
        </p:spPr>
      </p:sp>
      <p:sp>
        <p:nvSpPr>
          <p:cNvPr name="AutoShape 43" id="43"/>
          <p:cNvSpPr/>
          <p:nvPr/>
        </p:nvSpPr>
        <p:spPr>
          <a:xfrm flipV="true">
            <a:off x="6618514" y="8133364"/>
            <a:ext cx="754222" cy="0"/>
          </a:xfrm>
          <a:prstGeom prst="line">
            <a:avLst/>
          </a:prstGeom>
          <a:ln cap="flat" w="85725">
            <a:solidFill>
              <a:srgbClr val="1055EB"/>
            </a:solidFill>
            <a:prstDash val="solid"/>
            <a:headEnd type="none" len="sm" w="sm"/>
            <a:tailEnd type="none" len="sm" w="sm"/>
          </a:ln>
        </p:spPr>
      </p:sp>
      <p:sp>
        <p:nvSpPr>
          <p:cNvPr name="AutoShape 44" id="44"/>
          <p:cNvSpPr/>
          <p:nvPr/>
        </p:nvSpPr>
        <p:spPr>
          <a:xfrm flipV="true">
            <a:off x="10910192" y="8133364"/>
            <a:ext cx="754222" cy="0"/>
          </a:xfrm>
          <a:prstGeom prst="line">
            <a:avLst/>
          </a:prstGeom>
          <a:ln cap="flat" w="85725">
            <a:solidFill>
              <a:srgbClr val="1055EB"/>
            </a:solidFill>
            <a:prstDash val="solid"/>
            <a:headEnd type="none" len="sm" w="sm"/>
            <a:tailEnd type="none" len="sm" w="sm"/>
          </a:ln>
        </p:spPr>
      </p:sp>
      <p:sp>
        <p:nvSpPr>
          <p:cNvPr name="AutoShape 45" id="45"/>
          <p:cNvSpPr/>
          <p:nvPr/>
        </p:nvSpPr>
        <p:spPr>
          <a:xfrm flipV="true">
            <a:off x="15201871" y="8133364"/>
            <a:ext cx="754222" cy="0"/>
          </a:xfrm>
          <a:prstGeom prst="line">
            <a:avLst/>
          </a:prstGeom>
          <a:ln cap="flat" w="85725">
            <a:solidFill>
              <a:srgbClr val="1055EB"/>
            </a:solidFill>
            <a:prstDash val="solid"/>
            <a:headEnd type="none" len="sm" w="sm"/>
            <a:tailEnd type="none" len="sm" w="sm"/>
          </a:ln>
        </p:spPr>
      </p:sp>
      <p:grpSp>
        <p:nvGrpSpPr>
          <p:cNvPr name="Group 46" id="46"/>
          <p:cNvGrpSpPr/>
          <p:nvPr/>
        </p:nvGrpSpPr>
        <p:grpSpPr>
          <a:xfrm rot="0">
            <a:off x="16755403" y="457501"/>
            <a:ext cx="736545" cy="177377"/>
            <a:chOff x="0" y="0"/>
            <a:chExt cx="982060" cy="236503"/>
          </a:xfrm>
        </p:grpSpPr>
        <p:grpSp>
          <p:nvGrpSpPr>
            <p:cNvPr name="Group 47" id="47"/>
            <p:cNvGrpSpPr/>
            <p:nvPr/>
          </p:nvGrpSpPr>
          <p:grpSpPr>
            <a:xfrm rot="0">
              <a:off x="0" y="0"/>
              <a:ext cx="236503" cy="236503"/>
              <a:chOff x="0" y="0"/>
              <a:chExt cx="812800" cy="812800"/>
            </a:xfrm>
          </p:grpSpPr>
          <p:sp>
            <p:nvSpPr>
              <p:cNvPr name="Freeform 48" id="4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49" id="4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0" id="50"/>
            <p:cNvGrpSpPr/>
            <p:nvPr/>
          </p:nvGrpSpPr>
          <p:grpSpPr>
            <a:xfrm rot="0">
              <a:off x="372779" y="0"/>
              <a:ext cx="236503" cy="236503"/>
              <a:chOff x="0" y="0"/>
              <a:chExt cx="812800" cy="812800"/>
            </a:xfrm>
          </p:grpSpPr>
          <p:sp>
            <p:nvSpPr>
              <p:cNvPr name="Freeform 51" id="5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52" id="5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3" id="53"/>
            <p:cNvGrpSpPr/>
            <p:nvPr/>
          </p:nvGrpSpPr>
          <p:grpSpPr>
            <a:xfrm rot="0">
              <a:off x="745558" y="0"/>
              <a:ext cx="236503" cy="236503"/>
              <a:chOff x="0" y="0"/>
              <a:chExt cx="812800" cy="812800"/>
            </a:xfrm>
          </p:grpSpPr>
          <p:sp>
            <p:nvSpPr>
              <p:cNvPr name="Freeform 54" id="5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55" id="5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TextBox 56" id="56"/>
          <p:cNvSpPr txBox="true"/>
          <p:nvPr/>
        </p:nvSpPr>
        <p:spPr>
          <a:xfrm rot="0">
            <a:off x="9909930" y="6807767"/>
            <a:ext cx="2723523" cy="301660"/>
          </a:xfrm>
          <a:prstGeom prst="rect">
            <a:avLst/>
          </a:prstGeom>
        </p:spPr>
        <p:txBody>
          <a:bodyPr anchor="t" rtlCol="false" tIns="0" lIns="0" bIns="0" rIns="0">
            <a:spAutoFit/>
          </a:bodyPr>
          <a:lstStyle/>
          <a:p>
            <a:pPr algn="ctr">
              <a:lnSpc>
                <a:spcPts val="2439"/>
              </a:lnSpc>
            </a:pPr>
            <a:r>
              <a:rPr lang="en-US" sz="1636">
                <a:solidFill>
                  <a:srgbClr val="000000"/>
                </a:solidFill>
                <a:latin typeface="思源黑体-细体"/>
                <a:ea typeface="思源黑体-细体"/>
                <a:cs typeface="思源黑体-细体"/>
                <a:sym typeface="思源黑体-细体"/>
              </a:rPr>
              <a:t>debug LLMs SQL</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TextBox 16" id="16"/>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2.生存分析总结</a:t>
            </a:r>
          </a:p>
        </p:txBody>
      </p:sp>
      <p:sp>
        <p:nvSpPr>
          <p:cNvPr name="TextBox 17" id="17"/>
          <p:cNvSpPr txBox="true"/>
          <p:nvPr/>
        </p:nvSpPr>
        <p:spPr>
          <a:xfrm rot="0">
            <a:off x="1028700" y="1781691"/>
            <a:ext cx="15513550" cy="2048469"/>
          </a:xfrm>
          <a:prstGeom prst="rect">
            <a:avLst/>
          </a:prstGeom>
        </p:spPr>
        <p:txBody>
          <a:bodyPr anchor="t" rtlCol="false" tIns="0" lIns="0" bIns="0" rIns="0">
            <a:spAutoFit/>
          </a:bodyPr>
          <a:lstStyle/>
          <a:p>
            <a:pPr algn="l">
              <a:lnSpc>
                <a:spcPts val="4307"/>
              </a:lnSpc>
              <a:spcBef>
                <a:spcPct val="0"/>
              </a:spcBef>
            </a:pPr>
            <a:r>
              <a:rPr lang="en-US" b="true" sz="3076">
                <a:solidFill>
                  <a:srgbClr val="000000"/>
                </a:solidFill>
                <a:latin typeface="思源黑体 Bold"/>
                <a:ea typeface="思源黑体 Bold"/>
                <a:cs typeface="思源黑体 Bold"/>
                <a:sym typeface="思源黑体 Bold"/>
              </a:rPr>
              <a:t>加速失效时间模型（AFT Model）</a:t>
            </a:r>
          </a:p>
          <a:p>
            <a:pPr algn="l">
              <a:lnSpc>
                <a:spcPts val="4027"/>
              </a:lnSpc>
              <a:spcBef>
                <a:spcPct val="0"/>
              </a:spcBef>
            </a:pPr>
            <a:r>
              <a:rPr lang="en-US" sz="2876">
                <a:solidFill>
                  <a:srgbClr val="000000"/>
                </a:solidFill>
                <a:latin typeface="思源黑体"/>
                <a:ea typeface="思源黑体"/>
                <a:cs typeface="思源黑体"/>
                <a:sym typeface="思源黑体"/>
              </a:rPr>
              <a:t>​适用场景：当我们关注事件发生的</a:t>
            </a:r>
            <a:r>
              <a:rPr lang="en-US" b="true" sz="2876">
                <a:solidFill>
                  <a:srgbClr val="000000"/>
                </a:solidFill>
                <a:latin typeface="思源黑体 Bold"/>
                <a:ea typeface="思源黑体 Bold"/>
                <a:cs typeface="思源黑体 Bold"/>
                <a:sym typeface="思源黑体 Bold"/>
              </a:rPr>
              <a:t>时间</a:t>
            </a:r>
            <a:r>
              <a:rPr lang="en-US" sz="2876">
                <a:solidFill>
                  <a:srgbClr val="000000"/>
                </a:solidFill>
                <a:latin typeface="思源黑体"/>
                <a:ea typeface="思源黑体"/>
                <a:cs typeface="思源黑体"/>
                <a:sym typeface="思源黑体"/>
              </a:rPr>
              <a:t>时，使用加速失效时间（AFT）模型。</a:t>
            </a:r>
          </a:p>
          <a:p>
            <a:pPr algn="l">
              <a:lnSpc>
                <a:spcPts val="4027"/>
              </a:lnSpc>
              <a:spcBef>
                <a:spcPct val="0"/>
              </a:spcBef>
            </a:pPr>
            <a:r>
              <a:rPr lang="en-US" sz="2876">
                <a:solidFill>
                  <a:srgbClr val="000000"/>
                </a:solidFill>
                <a:latin typeface="思源黑体"/>
                <a:ea typeface="思源黑体"/>
                <a:cs typeface="思源黑体"/>
                <a:sym typeface="思源黑体"/>
              </a:rPr>
              <a:t>​模型特点：该模型直接对事件发生的时间进行建模。它通过分析协变量（如客户特征、业务指标等）与事件发生时间之间的关系，来研究这些协变量如何影响事件发生的时间进程</a:t>
            </a:r>
          </a:p>
        </p:txBody>
      </p:sp>
      <p:sp>
        <p:nvSpPr>
          <p:cNvPr name="TextBox 18" id="18"/>
          <p:cNvSpPr txBox="true"/>
          <p:nvPr/>
        </p:nvSpPr>
        <p:spPr>
          <a:xfrm rot="0">
            <a:off x="1028700" y="4038939"/>
            <a:ext cx="15726703" cy="2492847"/>
          </a:xfrm>
          <a:prstGeom prst="rect">
            <a:avLst/>
          </a:prstGeom>
        </p:spPr>
        <p:txBody>
          <a:bodyPr anchor="t" rtlCol="false" tIns="0" lIns="0" bIns="0" rIns="0">
            <a:spAutoFit/>
          </a:bodyPr>
          <a:lstStyle/>
          <a:p>
            <a:pPr algn="just">
              <a:lnSpc>
                <a:spcPts val="4202"/>
              </a:lnSpc>
              <a:spcBef>
                <a:spcPct val="0"/>
              </a:spcBef>
            </a:pPr>
            <a:r>
              <a:rPr lang="en-US" b="true" sz="3001">
                <a:solidFill>
                  <a:srgbClr val="000000"/>
                </a:solidFill>
                <a:latin typeface="思源黑体 Bold"/>
                <a:ea typeface="思源黑体 Bold"/>
                <a:cs typeface="思源黑体 Bold"/>
                <a:sym typeface="思源黑体 Bold"/>
              </a:rPr>
              <a:t>Cox 比例风险模型（CPH Model）</a:t>
            </a:r>
          </a:p>
          <a:p>
            <a:pPr algn="just">
              <a:lnSpc>
                <a:spcPts val="3929"/>
              </a:lnSpc>
              <a:spcBef>
                <a:spcPct val="0"/>
              </a:spcBef>
            </a:pPr>
            <a:r>
              <a:rPr lang="en-US" sz="2806">
                <a:solidFill>
                  <a:srgbClr val="000000"/>
                </a:solidFill>
                <a:latin typeface="思源黑体"/>
                <a:ea typeface="思源黑体"/>
                <a:cs typeface="思源黑体"/>
                <a:sym typeface="思源黑体"/>
              </a:rPr>
              <a:t>​适用场景：如果重点关注</a:t>
            </a:r>
            <a:r>
              <a:rPr lang="en-US" b="true" sz="2806">
                <a:solidFill>
                  <a:srgbClr val="000000"/>
                </a:solidFill>
                <a:latin typeface="思源黑体 Bold"/>
                <a:ea typeface="思源黑体 Bold"/>
                <a:cs typeface="思源黑体 Bold"/>
                <a:sym typeface="思源黑体 Bold"/>
              </a:rPr>
              <a:t>特征</a:t>
            </a:r>
            <a:r>
              <a:rPr lang="en-US" sz="2806">
                <a:solidFill>
                  <a:srgbClr val="000000"/>
                </a:solidFill>
                <a:latin typeface="思源黑体"/>
                <a:ea typeface="思源黑体"/>
                <a:cs typeface="思源黑体"/>
                <a:sym typeface="思源黑体"/>
              </a:rPr>
              <a:t>对事件发生风险的影响，选择Cox 比例风险（CPH）模型。</a:t>
            </a:r>
          </a:p>
          <a:p>
            <a:pPr algn="just">
              <a:lnSpc>
                <a:spcPts val="3929"/>
              </a:lnSpc>
              <a:spcBef>
                <a:spcPct val="0"/>
              </a:spcBef>
            </a:pPr>
            <a:r>
              <a:rPr lang="en-US" sz="2806">
                <a:solidFill>
                  <a:srgbClr val="000000"/>
                </a:solidFill>
                <a:latin typeface="思源黑体"/>
                <a:ea typeface="思源黑体"/>
                <a:cs typeface="思源黑体"/>
                <a:sym typeface="思源黑体"/>
              </a:rPr>
              <a:t>​模型特点：CPH 模型主要用于估计每个协变量的风险比（hazard ratio）。风险比反映了在其他协变量保持不变的情况下，某个协变量取值的变化对事件发生风险的影响程度。通过分析风险比可以了解各个特征是如何随着时间推移影响事件发生的概率。</a:t>
            </a:r>
          </a:p>
        </p:txBody>
      </p:sp>
      <p:sp>
        <p:nvSpPr>
          <p:cNvPr name="TextBox 19" id="19"/>
          <p:cNvSpPr txBox="true"/>
          <p:nvPr/>
        </p:nvSpPr>
        <p:spPr>
          <a:xfrm rot="0">
            <a:off x="1066654" y="6740566"/>
            <a:ext cx="15831526" cy="2517734"/>
          </a:xfrm>
          <a:prstGeom prst="rect">
            <a:avLst/>
          </a:prstGeom>
        </p:spPr>
        <p:txBody>
          <a:bodyPr anchor="t" rtlCol="false" tIns="0" lIns="0" bIns="0" rIns="0">
            <a:spAutoFit/>
          </a:bodyPr>
          <a:lstStyle/>
          <a:p>
            <a:pPr algn="l">
              <a:lnSpc>
                <a:spcPts val="4027"/>
              </a:lnSpc>
              <a:spcBef>
                <a:spcPct val="0"/>
              </a:spcBef>
            </a:pPr>
            <a:r>
              <a:rPr lang="en-US" b="true" sz="2876">
                <a:solidFill>
                  <a:srgbClr val="000000"/>
                </a:solidFill>
                <a:latin typeface="思源黑体 Bold"/>
                <a:ea typeface="思源黑体 Bold"/>
                <a:cs typeface="思源黑体 Bold"/>
                <a:sym typeface="思源黑体 Bold"/>
              </a:rPr>
              <a:t>Kaplan-Meier 模型（KMF）</a:t>
            </a:r>
          </a:p>
          <a:p>
            <a:pPr algn="l">
              <a:lnSpc>
                <a:spcPts val="4027"/>
              </a:lnSpc>
              <a:spcBef>
                <a:spcPct val="0"/>
              </a:spcBef>
            </a:pPr>
            <a:r>
              <a:rPr lang="en-US" sz="2876">
                <a:solidFill>
                  <a:srgbClr val="000000"/>
                </a:solidFill>
                <a:latin typeface="思源黑体"/>
                <a:ea typeface="思源黑体"/>
                <a:cs typeface="思源黑体"/>
                <a:sym typeface="思源黑体"/>
              </a:rPr>
              <a:t>​适用场景：仅关心生存概率的分布而不考虑协变量影响时，选择Kaplan-Meier 估计器（KMF）。</a:t>
            </a:r>
          </a:p>
          <a:p>
            <a:pPr algn="l">
              <a:lnSpc>
                <a:spcPts val="4027"/>
              </a:lnSpc>
              <a:spcBef>
                <a:spcPct val="0"/>
              </a:spcBef>
            </a:pPr>
            <a:r>
              <a:rPr lang="en-US" sz="2876">
                <a:solidFill>
                  <a:srgbClr val="000000"/>
                </a:solidFill>
                <a:latin typeface="思源黑体"/>
                <a:ea typeface="思源黑体"/>
                <a:cs typeface="思源黑体"/>
                <a:sym typeface="思源黑体"/>
              </a:rPr>
              <a:t>​模型特点：KMF 方法通过对样本数据进行统计分析，估计出在不同时间点上的生存函数。生存函数描述了个体在某一时刻之后仍然存活（或未发生特定事件）的概率。这种方法能够清晰地展示生存概率随时间的变化趋势。</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grpSp>
        <p:nvGrpSpPr>
          <p:cNvPr name="Group 2" id="2"/>
          <p:cNvGrpSpPr/>
          <p:nvPr/>
        </p:nvGrpSpPr>
        <p:grpSpPr>
          <a:xfrm rot="0">
            <a:off x="0" y="6155121"/>
            <a:ext cx="18288000" cy="4411395"/>
            <a:chOff x="0" y="0"/>
            <a:chExt cx="24384000" cy="5881859"/>
          </a:xfrm>
        </p:grpSpPr>
        <p:sp>
          <p:nvSpPr>
            <p:cNvPr name="Freeform 3" id="3"/>
            <p:cNvSpPr/>
            <p:nvPr/>
          </p:nvSpPr>
          <p:spPr>
            <a:xfrm flipH="false" flipV="false" rot="0">
              <a:off x="0" y="0"/>
              <a:ext cx="12293519" cy="5881859"/>
            </a:xfrm>
            <a:custGeom>
              <a:avLst/>
              <a:gdLst/>
              <a:ahLst/>
              <a:cxnLst/>
              <a:rect r="r" b="b" t="t" l="l"/>
              <a:pathLst>
                <a:path h="5881859" w="12293519">
                  <a:moveTo>
                    <a:pt x="0" y="0"/>
                  </a:moveTo>
                  <a:lnTo>
                    <a:pt x="12293519" y="0"/>
                  </a:lnTo>
                  <a:lnTo>
                    <a:pt x="12293519" y="5881859"/>
                  </a:lnTo>
                  <a:lnTo>
                    <a:pt x="0" y="5881859"/>
                  </a:lnTo>
                  <a:lnTo>
                    <a:pt x="0" y="0"/>
                  </a:lnTo>
                  <a:close/>
                </a:path>
              </a:pathLst>
            </a:custGeom>
            <a:blipFill>
              <a:blip r:embed="rId2">
                <a:alphaModFix amt="124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2090481" y="0"/>
              <a:ext cx="12293519" cy="5881859"/>
            </a:xfrm>
            <a:custGeom>
              <a:avLst/>
              <a:gdLst/>
              <a:ahLst/>
              <a:cxnLst/>
              <a:rect r="r" b="b" t="t" l="l"/>
              <a:pathLst>
                <a:path h="5881859" w="12293519">
                  <a:moveTo>
                    <a:pt x="0" y="0"/>
                  </a:moveTo>
                  <a:lnTo>
                    <a:pt x="12293519" y="0"/>
                  </a:lnTo>
                  <a:lnTo>
                    <a:pt x="12293519" y="5881859"/>
                  </a:lnTo>
                  <a:lnTo>
                    <a:pt x="0" y="5881859"/>
                  </a:lnTo>
                  <a:lnTo>
                    <a:pt x="0" y="0"/>
                  </a:lnTo>
                  <a:close/>
                </a:path>
              </a:pathLst>
            </a:custGeom>
            <a:blipFill>
              <a:blip r:embed="rId2">
                <a:alphaModFix amt="12400"/>
                <a:extLst>
                  <a:ext uri="{96DAC541-7B7A-43D3-8B79-37D633B846F1}">
                    <asvg:svgBlip xmlns:asvg="http://schemas.microsoft.com/office/drawing/2016/SVG/main" r:embed="rId3"/>
                  </a:ext>
                </a:extLst>
              </a:blip>
              <a:stretch>
                <a:fillRect l="0" t="0" r="0" b="0"/>
              </a:stretch>
            </a:blipFill>
          </p:spPr>
        </p:sp>
      </p:grpSp>
      <p:sp>
        <p:nvSpPr>
          <p:cNvPr name="Freeform 5" id="5"/>
          <p:cNvSpPr/>
          <p:nvPr/>
        </p:nvSpPr>
        <p:spPr>
          <a:xfrm flipH="false" flipV="false" rot="0">
            <a:off x="9478929" y="661146"/>
            <a:ext cx="8809071" cy="8964708"/>
          </a:xfrm>
          <a:custGeom>
            <a:avLst/>
            <a:gdLst/>
            <a:ahLst/>
            <a:cxnLst/>
            <a:rect r="r" b="b" t="t" l="l"/>
            <a:pathLst>
              <a:path h="8964708" w="8809071">
                <a:moveTo>
                  <a:pt x="0" y="0"/>
                </a:moveTo>
                <a:lnTo>
                  <a:pt x="8809071" y="0"/>
                </a:lnTo>
                <a:lnTo>
                  <a:pt x="8809071" y="8964708"/>
                </a:lnTo>
                <a:lnTo>
                  <a:pt x="0" y="89647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028700" y="1781238"/>
            <a:ext cx="2197747" cy="2197747"/>
            <a:chOff x="0" y="0"/>
            <a:chExt cx="481499" cy="481499"/>
          </a:xfrm>
        </p:grpSpPr>
        <p:sp>
          <p:nvSpPr>
            <p:cNvPr name="Freeform 7" id="7"/>
            <p:cNvSpPr/>
            <p:nvPr/>
          </p:nvSpPr>
          <p:spPr>
            <a:xfrm flipH="false" flipV="false" rot="0">
              <a:off x="0" y="0"/>
              <a:ext cx="481499" cy="481499"/>
            </a:xfrm>
            <a:custGeom>
              <a:avLst/>
              <a:gdLst/>
              <a:ahLst/>
              <a:cxnLst/>
              <a:rect r="r" b="b" t="t" l="l"/>
              <a:pathLst>
                <a:path h="481499" w="481499">
                  <a:moveTo>
                    <a:pt x="102157" y="0"/>
                  </a:moveTo>
                  <a:lnTo>
                    <a:pt x="379341" y="0"/>
                  </a:lnTo>
                  <a:cubicBezTo>
                    <a:pt x="435761" y="0"/>
                    <a:pt x="481499" y="45737"/>
                    <a:pt x="481499" y="102157"/>
                  </a:cubicBezTo>
                  <a:lnTo>
                    <a:pt x="481499" y="379341"/>
                  </a:lnTo>
                  <a:cubicBezTo>
                    <a:pt x="481499" y="435761"/>
                    <a:pt x="435761" y="481499"/>
                    <a:pt x="379341" y="481499"/>
                  </a:cubicBezTo>
                  <a:lnTo>
                    <a:pt x="102157" y="481499"/>
                  </a:lnTo>
                  <a:cubicBezTo>
                    <a:pt x="75063" y="481499"/>
                    <a:pt x="49079" y="470736"/>
                    <a:pt x="29921" y="451578"/>
                  </a:cubicBezTo>
                  <a:cubicBezTo>
                    <a:pt x="10763" y="432419"/>
                    <a:pt x="0" y="406435"/>
                    <a:pt x="0" y="379341"/>
                  </a:cubicBezTo>
                  <a:lnTo>
                    <a:pt x="0" y="102157"/>
                  </a:lnTo>
                  <a:cubicBezTo>
                    <a:pt x="0" y="45737"/>
                    <a:pt x="45737" y="0"/>
                    <a:pt x="102157" y="0"/>
                  </a:cubicBezTo>
                  <a:close/>
                </a:path>
              </a:pathLst>
            </a:custGeom>
            <a:solidFill>
              <a:srgbClr val="1055EB"/>
            </a:solidFill>
          </p:spPr>
        </p:sp>
        <p:sp>
          <p:nvSpPr>
            <p:cNvPr name="TextBox 8" id="8"/>
            <p:cNvSpPr txBox="true"/>
            <p:nvPr/>
          </p:nvSpPr>
          <p:spPr>
            <a:xfrm>
              <a:off x="0" y="-38100"/>
              <a:ext cx="481499" cy="519599"/>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3654143" y="2440211"/>
            <a:ext cx="2838069" cy="879801"/>
          </a:xfrm>
          <a:custGeom>
            <a:avLst/>
            <a:gdLst/>
            <a:ahLst/>
            <a:cxnLst/>
            <a:rect r="r" b="b" t="t" l="l"/>
            <a:pathLst>
              <a:path h="879801" w="2838069">
                <a:moveTo>
                  <a:pt x="0" y="0"/>
                </a:moveTo>
                <a:lnTo>
                  <a:pt x="2838069" y="0"/>
                </a:lnTo>
                <a:lnTo>
                  <a:pt x="2838069" y="879801"/>
                </a:lnTo>
                <a:lnTo>
                  <a:pt x="0" y="879801"/>
                </a:lnTo>
                <a:lnTo>
                  <a:pt x="0" y="0"/>
                </a:lnTo>
                <a:close/>
              </a:path>
            </a:pathLst>
          </a:custGeom>
          <a:blipFill>
            <a:blip r:embed="rId6">
              <a:alphaModFix amt="19999"/>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1028700" y="4195752"/>
            <a:ext cx="10927023" cy="1984640"/>
          </a:xfrm>
          <a:prstGeom prst="rect">
            <a:avLst/>
          </a:prstGeom>
        </p:spPr>
        <p:txBody>
          <a:bodyPr anchor="t" rtlCol="false" tIns="0" lIns="0" bIns="0" rIns="0">
            <a:spAutoFit/>
          </a:bodyPr>
          <a:lstStyle/>
          <a:p>
            <a:pPr algn="l">
              <a:lnSpc>
                <a:spcPts val="16383"/>
              </a:lnSpc>
            </a:pPr>
            <a:r>
              <a:rPr lang="en-US" sz="11702" b="true">
                <a:solidFill>
                  <a:srgbClr val="000000"/>
                </a:solidFill>
                <a:latin typeface="思源黑体 Bold"/>
                <a:ea typeface="思源黑体 Bold"/>
                <a:cs typeface="思源黑体 Bold"/>
                <a:sym typeface="思源黑体 Bold"/>
              </a:rPr>
              <a:t>纠错LLMs SQL</a:t>
            </a:r>
          </a:p>
        </p:txBody>
      </p:sp>
      <p:grpSp>
        <p:nvGrpSpPr>
          <p:cNvPr name="Group 11" id="11"/>
          <p:cNvGrpSpPr/>
          <p:nvPr/>
        </p:nvGrpSpPr>
        <p:grpSpPr>
          <a:xfrm rot="0">
            <a:off x="16755403" y="457501"/>
            <a:ext cx="736545" cy="177377"/>
            <a:chOff x="0" y="0"/>
            <a:chExt cx="982060" cy="236503"/>
          </a:xfrm>
        </p:grpSpPr>
        <p:grpSp>
          <p:nvGrpSpPr>
            <p:cNvPr name="Group 12" id="12"/>
            <p:cNvGrpSpPr/>
            <p:nvPr/>
          </p:nvGrpSpPr>
          <p:grpSpPr>
            <a:xfrm rot="0">
              <a:off x="0" y="0"/>
              <a:ext cx="236503" cy="23650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372779" y="0"/>
              <a:ext cx="236503" cy="23650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745558" y="0"/>
              <a:ext cx="236503" cy="236503"/>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Freeform 21" id="21"/>
          <p:cNvSpPr/>
          <p:nvPr/>
        </p:nvSpPr>
        <p:spPr>
          <a:xfrm flipH="false" flipV="false" rot="0">
            <a:off x="10252951" y="2747775"/>
            <a:ext cx="7643426" cy="5417278"/>
          </a:xfrm>
          <a:custGeom>
            <a:avLst/>
            <a:gdLst/>
            <a:ahLst/>
            <a:cxnLst/>
            <a:rect r="r" b="b" t="t" l="l"/>
            <a:pathLst>
              <a:path h="5417278" w="7643426">
                <a:moveTo>
                  <a:pt x="0" y="0"/>
                </a:moveTo>
                <a:lnTo>
                  <a:pt x="7643426" y="0"/>
                </a:lnTo>
                <a:lnTo>
                  <a:pt x="7643426" y="5417278"/>
                </a:lnTo>
                <a:lnTo>
                  <a:pt x="0" y="5417278"/>
                </a:lnTo>
                <a:lnTo>
                  <a:pt x="0" y="0"/>
                </a:lnTo>
                <a:close/>
              </a:path>
            </a:pathLst>
          </a:custGeom>
          <a:blipFill>
            <a:blip r:embed="rId8"/>
            <a:stretch>
              <a:fillRect l="0" t="0" r="0" b="0"/>
            </a:stretch>
          </a:blipFill>
        </p:spPr>
      </p:sp>
      <p:sp>
        <p:nvSpPr>
          <p:cNvPr name="Freeform 22" id="22"/>
          <p:cNvSpPr/>
          <p:nvPr/>
        </p:nvSpPr>
        <p:spPr>
          <a:xfrm flipH="false" flipV="false" rot="-2514440">
            <a:off x="10283985" y="1096135"/>
            <a:ext cx="1445747" cy="1763106"/>
          </a:xfrm>
          <a:custGeom>
            <a:avLst/>
            <a:gdLst/>
            <a:ahLst/>
            <a:cxnLst/>
            <a:rect r="r" b="b" t="t" l="l"/>
            <a:pathLst>
              <a:path h="1763106" w="1445747">
                <a:moveTo>
                  <a:pt x="0" y="0"/>
                </a:moveTo>
                <a:lnTo>
                  <a:pt x="1445747" y="0"/>
                </a:lnTo>
                <a:lnTo>
                  <a:pt x="1445747" y="1763105"/>
                </a:lnTo>
                <a:lnTo>
                  <a:pt x="0" y="1763105"/>
                </a:lnTo>
                <a:lnTo>
                  <a:pt x="0" y="0"/>
                </a:lnTo>
                <a:close/>
              </a:path>
            </a:pathLst>
          </a:custGeom>
          <a:blipFill>
            <a:blip r:embed="rId9"/>
            <a:stretch>
              <a:fillRect l="0" t="0" r="0" b="0"/>
            </a:stretch>
          </a:blipFill>
        </p:spPr>
      </p:sp>
      <p:sp>
        <p:nvSpPr>
          <p:cNvPr name="TextBox 23" id="23"/>
          <p:cNvSpPr txBox="true"/>
          <p:nvPr/>
        </p:nvSpPr>
        <p:spPr>
          <a:xfrm rot="0">
            <a:off x="1028700" y="1739562"/>
            <a:ext cx="2197747" cy="1974271"/>
          </a:xfrm>
          <a:prstGeom prst="rect">
            <a:avLst/>
          </a:prstGeom>
        </p:spPr>
        <p:txBody>
          <a:bodyPr anchor="t" rtlCol="false" tIns="0" lIns="0" bIns="0" rIns="0">
            <a:spAutoFit/>
          </a:bodyPr>
          <a:lstStyle/>
          <a:p>
            <a:pPr algn="ctr">
              <a:lnSpc>
                <a:spcPts val="16016"/>
              </a:lnSpc>
            </a:pPr>
            <a:r>
              <a:rPr lang="en-US" b="true" sz="11440" spc="-457">
                <a:solidFill>
                  <a:srgbClr val="FFFFFF"/>
                </a:solidFill>
                <a:latin typeface="思源黑体 Bold"/>
                <a:ea typeface="思源黑体 Bold"/>
                <a:cs typeface="思源黑体 Bold"/>
                <a:sym typeface="思源黑体 Bold"/>
              </a:rPr>
              <a:t>03</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5400000">
            <a:off x="1156974" y="2204281"/>
            <a:ext cx="387891" cy="339405"/>
            <a:chOff x="0" y="0"/>
            <a:chExt cx="812800" cy="711200"/>
          </a:xfrm>
        </p:grpSpPr>
        <p:sp>
          <p:nvSpPr>
            <p:cNvPr name="Freeform 17" id="17"/>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1055EB"/>
            </a:solidFill>
          </p:spPr>
        </p:sp>
        <p:sp>
          <p:nvSpPr>
            <p:cNvPr name="TextBox 18" id="18"/>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5400000">
            <a:off x="1156974" y="5878967"/>
            <a:ext cx="387891" cy="339405"/>
            <a:chOff x="0" y="0"/>
            <a:chExt cx="812800" cy="711200"/>
          </a:xfrm>
        </p:grpSpPr>
        <p:sp>
          <p:nvSpPr>
            <p:cNvPr name="Freeform 20" id="20"/>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1055EB"/>
            </a:solidFill>
          </p:spPr>
        </p:sp>
        <p:sp>
          <p:nvSpPr>
            <p:cNvPr name="TextBox 21" id="21"/>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0">
            <a:off x="2035754" y="2784829"/>
            <a:ext cx="10465100" cy="2417154"/>
          </a:xfrm>
          <a:custGeom>
            <a:avLst/>
            <a:gdLst/>
            <a:ahLst/>
            <a:cxnLst/>
            <a:rect r="r" b="b" t="t" l="l"/>
            <a:pathLst>
              <a:path h="2417154" w="10465100">
                <a:moveTo>
                  <a:pt x="0" y="0"/>
                </a:moveTo>
                <a:lnTo>
                  <a:pt x="10465100" y="0"/>
                </a:lnTo>
                <a:lnTo>
                  <a:pt x="10465100" y="2417154"/>
                </a:lnTo>
                <a:lnTo>
                  <a:pt x="0" y="2417154"/>
                </a:lnTo>
                <a:lnTo>
                  <a:pt x="0" y="0"/>
                </a:lnTo>
                <a:close/>
              </a:path>
            </a:pathLst>
          </a:custGeom>
          <a:blipFill>
            <a:blip r:embed="rId4"/>
            <a:stretch>
              <a:fillRect l="0" t="0" r="-971" b="0"/>
            </a:stretch>
          </a:blipFill>
        </p:spPr>
      </p:sp>
      <p:sp>
        <p:nvSpPr>
          <p:cNvPr name="Freeform 23" id="23"/>
          <p:cNvSpPr/>
          <p:nvPr/>
        </p:nvSpPr>
        <p:spPr>
          <a:xfrm flipH="false" flipV="false" rot="0">
            <a:off x="7006335" y="5554332"/>
            <a:ext cx="5376520" cy="4334820"/>
          </a:xfrm>
          <a:custGeom>
            <a:avLst/>
            <a:gdLst/>
            <a:ahLst/>
            <a:cxnLst/>
            <a:rect r="r" b="b" t="t" l="l"/>
            <a:pathLst>
              <a:path h="4334820" w="5376520">
                <a:moveTo>
                  <a:pt x="0" y="0"/>
                </a:moveTo>
                <a:lnTo>
                  <a:pt x="5376520" y="0"/>
                </a:lnTo>
                <a:lnTo>
                  <a:pt x="5376520" y="4334820"/>
                </a:lnTo>
                <a:lnTo>
                  <a:pt x="0" y="4334820"/>
                </a:lnTo>
                <a:lnTo>
                  <a:pt x="0" y="0"/>
                </a:lnTo>
                <a:close/>
              </a:path>
            </a:pathLst>
          </a:custGeom>
          <a:blipFill>
            <a:blip r:embed="rId5"/>
            <a:stretch>
              <a:fillRect l="0" t="0" r="0" b="0"/>
            </a:stretch>
          </a:blipFill>
        </p:spPr>
      </p:sp>
      <p:sp>
        <p:nvSpPr>
          <p:cNvPr name="TextBox 24" id="24"/>
          <p:cNvSpPr txBox="true"/>
          <p:nvPr/>
        </p:nvSpPr>
        <p:spPr>
          <a:xfrm rot="0">
            <a:off x="1066654" y="538352"/>
            <a:ext cx="8912164"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3.数据预处理</a:t>
            </a:r>
          </a:p>
        </p:txBody>
      </p:sp>
      <p:sp>
        <p:nvSpPr>
          <p:cNvPr name="TextBox 25" id="25"/>
          <p:cNvSpPr txBox="true"/>
          <p:nvPr/>
        </p:nvSpPr>
        <p:spPr>
          <a:xfrm rot="0">
            <a:off x="1626310" y="2020854"/>
            <a:ext cx="6610676" cy="630059"/>
          </a:xfrm>
          <a:prstGeom prst="rect">
            <a:avLst/>
          </a:prstGeom>
        </p:spPr>
        <p:txBody>
          <a:bodyPr anchor="t" rtlCol="false" tIns="0" lIns="0" bIns="0" rIns="0">
            <a:spAutoFit/>
          </a:bodyPr>
          <a:lstStyle/>
          <a:p>
            <a:pPr algn="l">
              <a:lnSpc>
                <a:spcPts val="5172"/>
              </a:lnSpc>
            </a:pPr>
            <a:r>
              <a:rPr lang="en-US" sz="3694" b="true">
                <a:solidFill>
                  <a:srgbClr val="000000"/>
                </a:solidFill>
                <a:latin typeface="思源黑体 Bold"/>
                <a:ea typeface="思源黑体 Bold"/>
                <a:cs typeface="思源黑体 Bold"/>
                <a:sym typeface="思源黑体 Bold"/>
              </a:rPr>
              <a:t>上传silver表格至database</a:t>
            </a:r>
          </a:p>
        </p:txBody>
      </p:sp>
      <p:sp>
        <p:nvSpPr>
          <p:cNvPr name="TextBox 26" id="26"/>
          <p:cNvSpPr txBox="true"/>
          <p:nvPr/>
        </p:nvSpPr>
        <p:spPr>
          <a:xfrm rot="0">
            <a:off x="1914444" y="5478132"/>
            <a:ext cx="4441200" cy="2573159"/>
          </a:xfrm>
          <a:prstGeom prst="rect">
            <a:avLst/>
          </a:prstGeom>
        </p:spPr>
        <p:txBody>
          <a:bodyPr anchor="t" rtlCol="false" tIns="0" lIns="0" bIns="0" rIns="0">
            <a:spAutoFit/>
          </a:bodyPr>
          <a:lstStyle/>
          <a:p>
            <a:pPr algn="l">
              <a:lnSpc>
                <a:spcPts val="5172"/>
              </a:lnSpc>
            </a:pPr>
            <a:r>
              <a:rPr lang="en-US" sz="3694" b="true">
                <a:solidFill>
                  <a:srgbClr val="000000"/>
                </a:solidFill>
                <a:latin typeface="思源黑体 Bold"/>
                <a:ea typeface="思源黑体 Bold"/>
                <a:cs typeface="思源黑体 Bold"/>
                <a:sym typeface="思源黑体 Bold"/>
              </a:rPr>
              <a:t>验证数据库中是否存在silver表，并打印出schema供后续处理</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2262276" y="5081902"/>
            <a:ext cx="5943735" cy="4564166"/>
            <a:chOff x="0" y="0"/>
            <a:chExt cx="920840" cy="707109"/>
          </a:xfrm>
        </p:grpSpPr>
        <p:sp>
          <p:nvSpPr>
            <p:cNvPr name="Freeform 17" id="17"/>
            <p:cNvSpPr/>
            <p:nvPr/>
          </p:nvSpPr>
          <p:spPr>
            <a:xfrm flipH="false" flipV="false" rot="0">
              <a:off x="0" y="0"/>
              <a:ext cx="920840" cy="707109"/>
            </a:xfrm>
            <a:custGeom>
              <a:avLst/>
              <a:gdLst/>
              <a:ahLst/>
              <a:cxnLst/>
              <a:rect r="r" b="b" t="t" l="l"/>
              <a:pathLst>
                <a:path h="707109" w="920840">
                  <a:moveTo>
                    <a:pt x="0" y="0"/>
                  </a:moveTo>
                  <a:lnTo>
                    <a:pt x="920840" y="0"/>
                  </a:lnTo>
                  <a:lnTo>
                    <a:pt x="920840" y="707109"/>
                  </a:lnTo>
                  <a:lnTo>
                    <a:pt x="0" y="707109"/>
                  </a:lnTo>
                  <a:close/>
                </a:path>
              </a:pathLst>
            </a:custGeom>
            <a:blipFill>
              <a:blip r:embed="rId4"/>
              <a:stretch>
                <a:fillRect l="-107" t="0" r="-107" b="0"/>
              </a:stretch>
            </a:blipFill>
          </p:spPr>
        </p:sp>
      </p:grpSp>
      <p:grpSp>
        <p:nvGrpSpPr>
          <p:cNvPr name="Group 18" id="18"/>
          <p:cNvGrpSpPr/>
          <p:nvPr/>
        </p:nvGrpSpPr>
        <p:grpSpPr>
          <a:xfrm rot="0">
            <a:off x="8878998" y="5081902"/>
            <a:ext cx="5478451" cy="4564166"/>
            <a:chOff x="0" y="0"/>
            <a:chExt cx="848755" cy="707109"/>
          </a:xfrm>
        </p:grpSpPr>
        <p:sp>
          <p:nvSpPr>
            <p:cNvPr name="Freeform 19" id="19"/>
            <p:cNvSpPr/>
            <p:nvPr/>
          </p:nvSpPr>
          <p:spPr>
            <a:xfrm flipH="false" flipV="false" rot="0">
              <a:off x="0" y="0"/>
              <a:ext cx="848755" cy="707109"/>
            </a:xfrm>
            <a:custGeom>
              <a:avLst/>
              <a:gdLst/>
              <a:ahLst/>
              <a:cxnLst/>
              <a:rect r="r" b="b" t="t" l="l"/>
              <a:pathLst>
                <a:path h="707109" w="848755">
                  <a:moveTo>
                    <a:pt x="0" y="0"/>
                  </a:moveTo>
                  <a:lnTo>
                    <a:pt x="848755" y="0"/>
                  </a:lnTo>
                  <a:lnTo>
                    <a:pt x="848755" y="707109"/>
                  </a:lnTo>
                  <a:lnTo>
                    <a:pt x="0" y="707109"/>
                  </a:lnTo>
                  <a:close/>
                </a:path>
              </a:pathLst>
            </a:custGeom>
            <a:blipFill>
              <a:blip r:embed="rId5"/>
              <a:stretch>
                <a:fillRect l="-390" t="0" r="-390" b="0"/>
              </a:stretch>
            </a:blipFill>
          </p:spPr>
        </p:sp>
      </p:grpSp>
      <p:sp>
        <p:nvSpPr>
          <p:cNvPr name="TextBox 20" id="20"/>
          <p:cNvSpPr txBox="true"/>
          <p:nvPr/>
        </p:nvSpPr>
        <p:spPr>
          <a:xfrm rot="0">
            <a:off x="2355496" y="1852695"/>
            <a:ext cx="14516990" cy="2619607"/>
          </a:xfrm>
          <a:prstGeom prst="rect">
            <a:avLst/>
          </a:prstGeom>
        </p:spPr>
        <p:txBody>
          <a:bodyPr anchor="t" rtlCol="false" tIns="0" lIns="0" bIns="0" rIns="0">
            <a:spAutoFit/>
          </a:bodyPr>
          <a:lstStyle/>
          <a:p>
            <a:pPr algn="l">
              <a:lnSpc>
                <a:spcPts val="5237"/>
              </a:lnSpc>
            </a:pPr>
            <a:r>
              <a:rPr lang="en-US" sz="3740">
                <a:solidFill>
                  <a:srgbClr val="000000"/>
                </a:solidFill>
                <a:latin typeface="思源黑体"/>
                <a:ea typeface="思源黑体"/>
                <a:cs typeface="思源黑体"/>
                <a:sym typeface="思源黑体"/>
              </a:rPr>
              <a:t>              开闭区间理解错误</a:t>
            </a:r>
          </a:p>
          <a:p>
            <a:pPr algn="l">
              <a:lnSpc>
                <a:spcPts val="5237"/>
              </a:lnSpc>
            </a:pPr>
            <a:r>
              <a:rPr lang="en-US" sz="3740" b="true">
                <a:solidFill>
                  <a:srgbClr val="000000"/>
                </a:solidFill>
                <a:latin typeface="思源黑体 Bold"/>
                <a:ea typeface="思源黑体 Bold"/>
                <a:cs typeface="思源黑体 Bold"/>
                <a:sym typeface="思源黑体 Bold"/>
              </a:rPr>
              <a:t>          </a:t>
            </a:r>
          </a:p>
          <a:p>
            <a:pPr algn="l">
              <a:lnSpc>
                <a:spcPts val="5237"/>
              </a:lnSpc>
            </a:pPr>
            <a:r>
              <a:rPr lang="en-US" sz="3740" b="true">
                <a:solidFill>
                  <a:srgbClr val="000000"/>
                </a:solidFill>
                <a:latin typeface="思源黑体 Bold"/>
                <a:ea typeface="思源黑体 Bold"/>
                <a:cs typeface="思源黑体 Bold"/>
                <a:sym typeface="思源黑体 Bold"/>
              </a:rPr>
              <a:t>          </a:t>
            </a:r>
            <a:r>
              <a:rPr lang="en-US" sz="3740">
                <a:solidFill>
                  <a:srgbClr val="000000"/>
                </a:solidFill>
                <a:latin typeface="思源黑体"/>
                <a:ea typeface="思源黑体"/>
                <a:cs typeface="思源黑体"/>
                <a:sym typeface="思源黑体"/>
              </a:rPr>
              <a:t>“我希望查询tenure列内容在 24 到 60 个月之间的客户，并选择customerID和tenure列的内容显示。”</a:t>
            </a:r>
          </a:p>
        </p:txBody>
      </p:sp>
      <p:grpSp>
        <p:nvGrpSpPr>
          <p:cNvPr name="Group 21" id="21"/>
          <p:cNvGrpSpPr/>
          <p:nvPr/>
        </p:nvGrpSpPr>
        <p:grpSpPr>
          <a:xfrm rot="0">
            <a:off x="935480" y="1938420"/>
            <a:ext cx="2716285" cy="659661"/>
            <a:chOff x="0" y="0"/>
            <a:chExt cx="824879" cy="200325"/>
          </a:xfrm>
        </p:grpSpPr>
        <p:sp>
          <p:nvSpPr>
            <p:cNvPr name="Freeform 22" id="22"/>
            <p:cNvSpPr/>
            <p:nvPr/>
          </p:nvSpPr>
          <p:spPr>
            <a:xfrm flipH="false" flipV="false" rot="0">
              <a:off x="0" y="0"/>
              <a:ext cx="824879" cy="200325"/>
            </a:xfrm>
            <a:custGeom>
              <a:avLst/>
              <a:gdLst/>
              <a:ahLst/>
              <a:cxnLst/>
              <a:rect r="r" b="b" t="t" l="l"/>
              <a:pathLst>
                <a:path h="200325" w="824879">
                  <a:moveTo>
                    <a:pt x="100163" y="0"/>
                  </a:moveTo>
                  <a:lnTo>
                    <a:pt x="724716" y="0"/>
                  </a:lnTo>
                  <a:cubicBezTo>
                    <a:pt x="751281" y="0"/>
                    <a:pt x="776758" y="10553"/>
                    <a:pt x="795542" y="29337"/>
                  </a:cubicBezTo>
                  <a:cubicBezTo>
                    <a:pt x="814326" y="48121"/>
                    <a:pt x="824879" y="73598"/>
                    <a:pt x="824879" y="100163"/>
                  </a:cubicBezTo>
                  <a:lnTo>
                    <a:pt x="824879" y="100163"/>
                  </a:lnTo>
                  <a:cubicBezTo>
                    <a:pt x="824879" y="126727"/>
                    <a:pt x="814326" y="152204"/>
                    <a:pt x="795542" y="170988"/>
                  </a:cubicBezTo>
                  <a:cubicBezTo>
                    <a:pt x="776758" y="189772"/>
                    <a:pt x="751281" y="200325"/>
                    <a:pt x="724716" y="200325"/>
                  </a:cubicBezTo>
                  <a:lnTo>
                    <a:pt x="100163" y="200325"/>
                  </a:lnTo>
                  <a:cubicBezTo>
                    <a:pt x="73598" y="200325"/>
                    <a:pt x="48121" y="189772"/>
                    <a:pt x="29337" y="170988"/>
                  </a:cubicBezTo>
                  <a:cubicBezTo>
                    <a:pt x="10553" y="152204"/>
                    <a:pt x="0" y="126727"/>
                    <a:pt x="0" y="100163"/>
                  </a:cubicBezTo>
                  <a:lnTo>
                    <a:pt x="0" y="100163"/>
                  </a:lnTo>
                  <a:cubicBezTo>
                    <a:pt x="0" y="73598"/>
                    <a:pt x="10553" y="48121"/>
                    <a:pt x="29337" y="29337"/>
                  </a:cubicBezTo>
                  <a:cubicBezTo>
                    <a:pt x="48121" y="10553"/>
                    <a:pt x="73598" y="0"/>
                    <a:pt x="100163" y="0"/>
                  </a:cubicBezTo>
                  <a:close/>
                </a:path>
              </a:pathLst>
            </a:custGeom>
            <a:solidFill>
              <a:srgbClr val="1055EB"/>
            </a:solidFill>
          </p:spPr>
        </p:sp>
        <p:sp>
          <p:nvSpPr>
            <p:cNvPr name="TextBox 23" id="23"/>
            <p:cNvSpPr txBox="true"/>
            <p:nvPr/>
          </p:nvSpPr>
          <p:spPr>
            <a:xfrm>
              <a:off x="0" y="-38100"/>
              <a:ext cx="824879" cy="238425"/>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904134" y="3205361"/>
            <a:ext cx="2716285" cy="659661"/>
            <a:chOff x="0" y="0"/>
            <a:chExt cx="824879" cy="200325"/>
          </a:xfrm>
        </p:grpSpPr>
        <p:sp>
          <p:nvSpPr>
            <p:cNvPr name="Freeform 25" id="25"/>
            <p:cNvSpPr/>
            <p:nvPr/>
          </p:nvSpPr>
          <p:spPr>
            <a:xfrm flipH="false" flipV="false" rot="0">
              <a:off x="0" y="0"/>
              <a:ext cx="824879" cy="200325"/>
            </a:xfrm>
            <a:custGeom>
              <a:avLst/>
              <a:gdLst/>
              <a:ahLst/>
              <a:cxnLst/>
              <a:rect r="r" b="b" t="t" l="l"/>
              <a:pathLst>
                <a:path h="200325" w="824879">
                  <a:moveTo>
                    <a:pt x="100163" y="0"/>
                  </a:moveTo>
                  <a:lnTo>
                    <a:pt x="724716" y="0"/>
                  </a:lnTo>
                  <a:cubicBezTo>
                    <a:pt x="751281" y="0"/>
                    <a:pt x="776758" y="10553"/>
                    <a:pt x="795542" y="29337"/>
                  </a:cubicBezTo>
                  <a:cubicBezTo>
                    <a:pt x="814326" y="48121"/>
                    <a:pt x="824879" y="73598"/>
                    <a:pt x="824879" y="100163"/>
                  </a:cubicBezTo>
                  <a:lnTo>
                    <a:pt x="824879" y="100163"/>
                  </a:lnTo>
                  <a:cubicBezTo>
                    <a:pt x="824879" y="126727"/>
                    <a:pt x="814326" y="152204"/>
                    <a:pt x="795542" y="170988"/>
                  </a:cubicBezTo>
                  <a:cubicBezTo>
                    <a:pt x="776758" y="189772"/>
                    <a:pt x="751281" y="200325"/>
                    <a:pt x="724716" y="200325"/>
                  </a:cubicBezTo>
                  <a:lnTo>
                    <a:pt x="100163" y="200325"/>
                  </a:lnTo>
                  <a:cubicBezTo>
                    <a:pt x="73598" y="200325"/>
                    <a:pt x="48121" y="189772"/>
                    <a:pt x="29337" y="170988"/>
                  </a:cubicBezTo>
                  <a:cubicBezTo>
                    <a:pt x="10553" y="152204"/>
                    <a:pt x="0" y="126727"/>
                    <a:pt x="0" y="100163"/>
                  </a:cubicBezTo>
                  <a:lnTo>
                    <a:pt x="0" y="100163"/>
                  </a:lnTo>
                  <a:cubicBezTo>
                    <a:pt x="0" y="73598"/>
                    <a:pt x="10553" y="48121"/>
                    <a:pt x="29337" y="29337"/>
                  </a:cubicBezTo>
                  <a:cubicBezTo>
                    <a:pt x="48121" y="10553"/>
                    <a:pt x="73598" y="0"/>
                    <a:pt x="100163" y="0"/>
                  </a:cubicBezTo>
                  <a:close/>
                </a:path>
              </a:pathLst>
            </a:custGeom>
            <a:solidFill>
              <a:srgbClr val="1055EB"/>
            </a:solidFill>
          </p:spPr>
        </p:sp>
        <p:sp>
          <p:nvSpPr>
            <p:cNvPr name="TextBox 26" id="26"/>
            <p:cNvSpPr txBox="true"/>
            <p:nvPr/>
          </p:nvSpPr>
          <p:spPr>
            <a:xfrm>
              <a:off x="0" y="-38100"/>
              <a:ext cx="824879" cy="238425"/>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3.纠错（一）</a:t>
            </a:r>
          </a:p>
        </p:txBody>
      </p:sp>
      <p:sp>
        <p:nvSpPr>
          <p:cNvPr name="TextBox 28" id="28"/>
          <p:cNvSpPr txBox="true"/>
          <p:nvPr/>
        </p:nvSpPr>
        <p:spPr>
          <a:xfrm rot="0">
            <a:off x="1090573" y="1963312"/>
            <a:ext cx="2716285" cy="543201"/>
          </a:xfrm>
          <a:prstGeom prst="rect">
            <a:avLst/>
          </a:prstGeom>
        </p:spPr>
        <p:txBody>
          <a:bodyPr anchor="t" rtlCol="false" tIns="0" lIns="0" bIns="0" rIns="0">
            <a:spAutoFit/>
          </a:bodyPr>
          <a:lstStyle/>
          <a:p>
            <a:pPr algn="ctr">
              <a:lnSpc>
                <a:spcPts val="4485"/>
              </a:lnSpc>
            </a:pPr>
            <a:r>
              <a:rPr lang="en-US" sz="3204" b="true">
                <a:solidFill>
                  <a:srgbClr val="FFFFFF"/>
                </a:solidFill>
                <a:latin typeface="思源黑体 Bold"/>
                <a:ea typeface="思源黑体 Bold"/>
                <a:cs typeface="思源黑体 Bold"/>
                <a:sym typeface="思源黑体 Bold"/>
              </a:rPr>
              <a:t>错误原因：</a:t>
            </a:r>
          </a:p>
        </p:txBody>
      </p:sp>
      <p:sp>
        <p:nvSpPr>
          <p:cNvPr name="TextBox 29" id="29"/>
          <p:cNvSpPr txBox="true"/>
          <p:nvPr/>
        </p:nvSpPr>
        <p:spPr>
          <a:xfrm rot="0">
            <a:off x="1090573" y="3230253"/>
            <a:ext cx="2716285" cy="543201"/>
          </a:xfrm>
          <a:prstGeom prst="rect">
            <a:avLst/>
          </a:prstGeom>
        </p:spPr>
        <p:txBody>
          <a:bodyPr anchor="t" rtlCol="false" tIns="0" lIns="0" bIns="0" rIns="0">
            <a:spAutoFit/>
          </a:bodyPr>
          <a:lstStyle/>
          <a:p>
            <a:pPr algn="ctr">
              <a:lnSpc>
                <a:spcPts val="4485"/>
              </a:lnSpc>
            </a:pPr>
            <a:r>
              <a:rPr lang="en-US" sz="3204" b="true">
                <a:solidFill>
                  <a:srgbClr val="FFFFFF"/>
                </a:solidFill>
                <a:latin typeface="思源黑体 Bold"/>
                <a:ea typeface="思源黑体 Bold"/>
                <a:cs typeface="思源黑体 Bold"/>
                <a:sym typeface="思源黑体 Bold"/>
              </a:rPr>
              <a:t>询问语句：</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TextBox 16" id="16"/>
          <p:cNvSpPr txBox="true"/>
          <p:nvPr/>
        </p:nvSpPr>
        <p:spPr>
          <a:xfrm rot="0">
            <a:off x="2355496" y="1852695"/>
            <a:ext cx="14516990" cy="2619607"/>
          </a:xfrm>
          <a:prstGeom prst="rect">
            <a:avLst/>
          </a:prstGeom>
        </p:spPr>
        <p:txBody>
          <a:bodyPr anchor="t" rtlCol="false" tIns="0" lIns="0" bIns="0" rIns="0">
            <a:spAutoFit/>
          </a:bodyPr>
          <a:lstStyle/>
          <a:p>
            <a:pPr algn="l">
              <a:lnSpc>
                <a:spcPts val="5237"/>
              </a:lnSpc>
            </a:pPr>
            <a:r>
              <a:rPr lang="en-US" sz="3740">
                <a:solidFill>
                  <a:srgbClr val="000000"/>
                </a:solidFill>
                <a:latin typeface="思源黑体"/>
                <a:ea typeface="思源黑体"/>
                <a:cs typeface="思源黑体"/>
                <a:sym typeface="思源黑体"/>
              </a:rPr>
              <a:t>              在MySQL中，窗口函数不能嵌套使用。在SQL查询中，PERCENT_RANK()窗口函数内部又引用了另一个窗口计算，不可行。</a:t>
            </a:r>
          </a:p>
          <a:p>
            <a:pPr algn="l">
              <a:lnSpc>
                <a:spcPts val="5237"/>
              </a:lnSpc>
            </a:pPr>
            <a:r>
              <a:rPr lang="en-US" sz="3740" b="true">
                <a:solidFill>
                  <a:srgbClr val="000000"/>
                </a:solidFill>
                <a:latin typeface="思源黑体 Bold"/>
                <a:ea typeface="思源黑体 Bold"/>
                <a:cs typeface="思源黑体 Bold"/>
                <a:sym typeface="思源黑体 Bold"/>
              </a:rPr>
              <a:t>          </a:t>
            </a:r>
          </a:p>
          <a:p>
            <a:pPr algn="l">
              <a:lnSpc>
                <a:spcPts val="5237"/>
              </a:lnSpc>
            </a:pPr>
            <a:r>
              <a:rPr lang="en-US" sz="3740" b="true">
                <a:solidFill>
                  <a:srgbClr val="000000"/>
                </a:solidFill>
                <a:latin typeface="思源黑体 Bold"/>
                <a:ea typeface="思源黑体 Bold"/>
                <a:cs typeface="思源黑体 Bold"/>
                <a:sym typeface="思源黑体 Bold"/>
              </a:rPr>
              <a:t>          </a:t>
            </a:r>
          </a:p>
        </p:txBody>
      </p:sp>
      <p:grpSp>
        <p:nvGrpSpPr>
          <p:cNvPr name="Group 17" id="17"/>
          <p:cNvGrpSpPr/>
          <p:nvPr/>
        </p:nvGrpSpPr>
        <p:grpSpPr>
          <a:xfrm rot="0">
            <a:off x="935480" y="1938420"/>
            <a:ext cx="2716285" cy="659661"/>
            <a:chOff x="0" y="0"/>
            <a:chExt cx="824879" cy="200325"/>
          </a:xfrm>
        </p:grpSpPr>
        <p:sp>
          <p:nvSpPr>
            <p:cNvPr name="Freeform 18" id="18"/>
            <p:cNvSpPr/>
            <p:nvPr/>
          </p:nvSpPr>
          <p:spPr>
            <a:xfrm flipH="false" flipV="false" rot="0">
              <a:off x="0" y="0"/>
              <a:ext cx="824879" cy="200325"/>
            </a:xfrm>
            <a:custGeom>
              <a:avLst/>
              <a:gdLst/>
              <a:ahLst/>
              <a:cxnLst/>
              <a:rect r="r" b="b" t="t" l="l"/>
              <a:pathLst>
                <a:path h="200325" w="824879">
                  <a:moveTo>
                    <a:pt x="100163" y="0"/>
                  </a:moveTo>
                  <a:lnTo>
                    <a:pt x="724716" y="0"/>
                  </a:lnTo>
                  <a:cubicBezTo>
                    <a:pt x="751281" y="0"/>
                    <a:pt x="776758" y="10553"/>
                    <a:pt x="795542" y="29337"/>
                  </a:cubicBezTo>
                  <a:cubicBezTo>
                    <a:pt x="814326" y="48121"/>
                    <a:pt x="824879" y="73598"/>
                    <a:pt x="824879" y="100163"/>
                  </a:cubicBezTo>
                  <a:lnTo>
                    <a:pt x="824879" y="100163"/>
                  </a:lnTo>
                  <a:cubicBezTo>
                    <a:pt x="824879" y="126727"/>
                    <a:pt x="814326" y="152204"/>
                    <a:pt x="795542" y="170988"/>
                  </a:cubicBezTo>
                  <a:cubicBezTo>
                    <a:pt x="776758" y="189772"/>
                    <a:pt x="751281" y="200325"/>
                    <a:pt x="724716" y="200325"/>
                  </a:cubicBezTo>
                  <a:lnTo>
                    <a:pt x="100163" y="200325"/>
                  </a:lnTo>
                  <a:cubicBezTo>
                    <a:pt x="73598" y="200325"/>
                    <a:pt x="48121" y="189772"/>
                    <a:pt x="29337" y="170988"/>
                  </a:cubicBezTo>
                  <a:cubicBezTo>
                    <a:pt x="10553" y="152204"/>
                    <a:pt x="0" y="126727"/>
                    <a:pt x="0" y="100163"/>
                  </a:cubicBezTo>
                  <a:lnTo>
                    <a:pt x="0" y="100163"/>
                  </a:lnTo>
                  <a:cubicBezTo>
                    <a:pt x="0" y="73598"/>
                    <a:pt x="10553" y="48121"/>
                    <a:pt x="29337" y="29337"/>
                  </a:cubicBezTo>
                  <a:cubicBezTo>
                    <a:pt x="48121" y="10553"/>
                    <a:pt x="73598" y="0"/>
                    <a:pt x="100163" y="0"/>
                  </a:cubicBezTo>
                  <a:close/>
                </a:path>
              </a:pathLst>
            </a:custGeom>
            <a:solidFill>
              <a:srgbClr val="1055EB"/>
            </a:solidFill>
          </p:spPr>
        </p:sp>
        <p:sp>
          <p:nvSpPr>
            <p:cNvPr name="TextBox 19" id="19"/>
            <p:cNvSpPr txBox="true"/>
            <p:nvPr/>
          </p:nvSpPr>
          <p:spPr>
            <a:xfrm>
              <a:off x="0" y="-38100"/>
              <a:ext cx="824879" cy="238425"/>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904134" y="3510161"/>
            <a:ext cx="2716285" cy="659661"/>
            <a:chOff x="0" y="0"/>
            <a:chExt cx="824879" cy="200325"/>
          </a:xfrm>
        </p:grpSpPr>
        <p:sp>
          <p:nvSpPr>
            <p:cNvPr name="Freeform 21" id="21"/>
            <p:cNvSpPr/>
            <p:nvPr/>
          </p:nvSpPr>
          <p:spPr>
            <a:xfrm flipH="false" flipV="false" rot="0">
              <a:off x="0" y="0"/>
              <a:ext cx="824879" cy="200325"/>
            </a:xfrm>
            <a:custGeom>
              <a:avLst/>
              <a:gdLst/>
              <a:ahLst/>
              <a:cxnLst/>
              <a:rect r="r" b="b" t="t" l="l"/>
              <a:pathLst>
                <a:path h="200325" w="824879">
                  <a:moveTo>
                    <a:pt x="100163" y="0"/>
                  </a:moveTo>
                  <a:lnTo>
                    <a:pt x="724716" y="0"/>
                  </a:lnTo>
                  <a:cubicBezTo>
                    <a:pt x="751281" y="0"/>
                    <a:pt x="776758" y="10553"/>
                    <a:pt x="795542" y="29337"/>
                  </a:cubicBezTo>
                  <a:cubicBezTo>
                    <a:pt x="814326" y="48121"/>
                    <a:pt x="824879" y="73598"/>
                    <a:pt x="824879" y="100163"/>
                  </a:cubicBezTo>
                  <a:lnTo>
                    <a:pt x="824879" y="100163"/>
                  </a:lnTo>
                  <a:cubicBezTo>
                    <a:pt x="824879" y="126727"/>
                    <a:pt x="814326" y="152204"/>
                    <a:pt x="795542" y="170988"/>
                  </a:cubicBezTo>
                  <a:cubicBezTo>
                    <a:pt x="776758" y="189772"/>
                    <a:pt x="751281" y="200325"/>
                    <a:pt x="724716" y="200325"/>
                  </a:cubicBezTo>
                  <a:lnTo>
                    <a:pt x="100163" y="200325"/>
                  </a:lnTo>
                  <a:cubicBezTo>
                    <a:pt x="73598" y="200325"/>
                    <a:pt x="48121" y="189772"/>
                    <a:pt x="29337" y="170988"/>
                  </a:cubicBezTo>
                  <a:cubicBezTo>
                    <a:pt x="10553" y="152204"/>
                    <a:pt x="0" y="126727"/>
                    <a:pt x="0" y="100163"/>
                  </a:cubicBezTo>
                  <a:lnTo>
                    <a:pt x="0" y="100163"/>
                  </a:lnTo>
                  <a:cubicBezTo>
                    <a:pt x="0" y="73598"/>
                    <a:pt x="10553" y="48121"/>
                    <a:pt x="29337" y="29337"/>
                  </a:cubicBezTo>
                  <a:cubicBezTo>
                    <a:pt x="48121" y="10553"/>
                    <a:pt x="73598" y="0"/>
                    <a:pt x="100163" y="0"/>
                  </a:cubicBezTo>
                  <a:close/>
                </a:path>
              </a:pathLst>
            </a:custGeom>
            <a:solidFill>
              <a:srgbClr val="1055EB"/>
            </a:solidFill>
          </p:spPr>
        </p:sp>
        <p:sp>
          <p:nvSpPr>
            <p:cNvPr name="TextBox 22" id="22"/>
            <p:cNvSpPr txBox="true"/>
            <p:nvPr/>
          </p:nvSpPr>
          <p:spPr>
            <a:xfrm>
              <a:off x="0" y="-38100"/>
              <a:ext cx="824879" cy="238425"/>
            </a:xfrm>
            <a:prstGeom prst="rect">
              <a:avLst/>
            </a:prstGeom>
          </p:spPr>
          <p:txBody>
            <a:bodyPr anchor="ctr" rtlCol="false" tIns="50800" lIns="50800" bIns="50800" rIns="50800"/>
            <a:lstStyle/>
            <a:p>
              <a:pPr algn="ctr">
                <a:lnSpc>
                  <a:spcPts val="2659"/>
                </a:lnSpc>
              </a:pPr>
            </a:p>
          </p:txBody>
        </p:sp>
      </p:grpSp>
      <p:sp>
        <p:nvSpPr>
          <p:cNvPr name="Freeform 23" id="23"/>
          <p:cNvSpPr/>
          <p:nvPr/>
        </p:nvSpPr>
        <p:spPr>
          <a:xfrm flipH="false" flipV="false" rot="0">
            <a:off x="4027195" y="3601728"/>
            <a:ext cx="9914027" cy="6233444"/>
          </a:xfrm>
          <a:custGeom>
            <a:avLst/>
            <a:gdLst/>
            <a:ahLst/>
            <a:cxnLst/>
            <a:rect r="r" b="b" t="t" l="l"/>
            <a:pathLst>
              <a:path h="6233444" w="9914027">
                <a:moveTo>
                  <a:pt x="0" y="0"/>
                </a:moveTo>
                <a:lnTo>
                  <a:pt x="9914027" y="0"/>
                </a:lnTo>
                <a:lnTo>
                  <a:pt x="9914027" y="6233445"/>
                </a:lnTo>
                <a:lnTo>
                  <a:pt x="0" y="6233445"/>
                </a:lnTo>
                <a:lnTo>
                  <a:pt x="0" y="0"/>
                </a:lnTo>
                <a:close/>
              </a:path>
            </a:pathLst>
          </a:custGeom>
          <a:blipFill>
            <a:blip r:embed="rId4"/>
            <a:stretch>
              <a:fillRect l="0" t="0" r="0" b="0"/>
            </a:stretch>
          </a:blipFill>
        </p:spPr>
      </p:sp>
      <p:sp>
        <p:nvSpPr>
          <p:cNvPr name="TextBox 24" id="24"/>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3.纠错（二）</a:t>
            </a:r>
          </a:p>
        </p:txBody>
      </p:sp>
      <p:sp>
        <p:nvSpPr>
          <p:cNvPr name="TextBox 25" id="25"/>
          <p:cNvSpPr txBox="true"/>
          <p:nvPr/>
        </p:nvSpPr>
        <p:spPr>
          <a:xfrm rot="0">
            <a:off x="1090573" y="1963312"/>
            <a:ext cx="2716285" cy="543201"/>
          </a:xfrm>
          <a:prstGeom prst="rect">
            <a:avLst/>
          </a:prstGeom>
        </p:spPr>
        <p:txBody>
          <a:bodyPr anchor="t" rtlCol="false" tIns="0" lIns="0" bIns="0" rIns="0">
            <a:spAutoFit/>
          </a:bodyPr>
          <a:lstStyle/>
          <a:p>
            <a:pPr algn="ctr">
              <a:lnSpc>
                <a:spcPts val="4485"/>
              </a:lnSpc>
            </a:pPr>
            <a:r>
              <a:rPr lang="en-US" sz="3204" b="true">
                <a:solidFill>
                  <a:srgbClr val="FFFFFF"/>
                </a:solidFill>
                <a:latin typeface="思源黑体 Bold"/>
                <a:ea typeface="思源黑体 Bold"/>
                <a:cs typeface="思源黑体 Bold"/>
                <a:sym typeface="思源黑体 Bold"/>
              </a:rPr>
              <a:t>错误原因：</a:t>
            </a:r>
          </a:p>
        </p:txBody>
      </p:sp>
      <p:sp>
        <p:nvSpPr>
          <p:cNvPr name="TextBox 26" id="26"/>
          <p:cNvSpPr txBox="true"/>
          <p:nvPr/>
        </p:nvSpPr>
        <p:spPr>
          <a:xfrm rot="0">
            <a:off x="1090573" y="3535053"/>
            <a:ext cx="2716285" cy="543201"/>
          </a:xfrm>
          <a:prstGeom prst="rect">
            <a:avLst/>
          </a:prstGeom>
        </p:spPr>
        <p:txBody>
          <a:bodyPr anchor="t" rtlCol="false" tIns="0" lIns="0" bIns="0" rIns="0">
            <a:spAutoFit/>
          </a:bodyPr>
          <a:lstStyle/>
          <a:p>
            <a:pPr algn="ctr">
              <a:lnSpc>
                <a:spcPts val="4485"/>
              </a:lnSpc>
            </a:pPr>
            <a:r>
              <a:rPr lang="en-US" sz="3204" b="true">
                <a:solidFill>
                  <a:srgbClr val="FFFFFF"/>
                </a:solidFill>
                <a:latin typeface="思源黑体 Bold"/>
                <a:ea typeface="思源黑体 Bold"/>
                <a:cs typeface="思源黑体 Bold"/>
                <a:sym typeface="思源黑体 Bold"/>
              </a:rPr>
              <a:t>询问语句：</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1028700" y="1714081"/>
            <a:ext cx="2716285" cy="659661"/>
            <a:chOff x="0" y="0"/>
            <a:chExt cx="824879" cy="200325"/>
          </a:xfrm>
        </p:grpSpPr>
        <p:sp>
          <p:nvSpPr>
            <p:cNvPr name="Freeform 17" id="17"/>
            <p:cNvSpPr/>
            <p:nvPr/>
          </p:nvSpPr>
          <p:spPr>
            <a:xfrm flipH="false" flipV="false" rot="0">
              <a:off x="0" y="0"/>
              <a:ext cx="824879" cy="200325"/>
            </a:xfrm>
            <a:custGeom>
              <a:avLst/>
              <a:gdLst/>
              <a:ahLst/>
              <a:cxnLst/>
              <a:rect r="r" b="b" t="t" l="l"/>
              <a:pathLst>
                <a:path h="200325" w="824879">
                  <a:moveTo>
                    <a:pt x="100163" y="0"/>
                  </a:moveTo>
                  <a:lnTo>
                    <a:pt x="724716" y="0"/>
                  </a:lnTo>
                  <a:cubicBezTo>
                    <a:pt x="751281" y="0"/>
                    <a:pt x="776758" y="10553"/>
                    <a:pt x="795542" y="29337"/>
                  </a:cubicBezTo>
                  <a:cubicBezTo>
                    <a:pt x="814326" y="48121"/>
                    <a:pt x="824879" y="73598"/>
                    <a:pt x="824879" y="100163"/>
                  </a:cubicBezTo>
                  <a:lnTo>
                    <a:pt x="824879" y="100163"/>
                  </a:lnTo>
                  <a:cubicBezTo>
                    <a:pt x="824879" y="126727"/>
                    <a:pt x="814326" y="152204"/>
                    <a:pt x="795542" y="170988"/>
                  </a:cubicBezTo>
                  <a:cubicBezTo>
                    <a:pt x="776758" y="189772"/>
                    <a:pt x="751281" y="200325"/>
                    <a:pt x="724716" y="200325"/>
                  </a:cubicBezTo>
                  <a:lnTo>
                    <a:pt x="100163" y="200325"/>
                  </a:lnTo>
                  <a:cubicBezTo>
                    <a:pt x="73598" y="200325"/>
                    <a:pt x="48121" y="189772"/>
                    <a:pt x="29337" y="170988"/>
                  </a:cubicBezTo>
                  <a:cubicBezTo>
                    <a:pt x="10553" y="152204"/>
                    <a:pt x="0" y="126727"/>
                    <a:pt x="0" y="100163"/>
                  </a:cubicBezTo>
                  <a:lnTo>
                    <a:pt x="0" y="100163"/>
                  </a:lnTo>
                  <a:cubicBezTo>
                    <a:pt x="0" y="73598"/>
                    <a:pt x="10553" y="48121"/>
                    <a:pt x="29337" y="29337"/>
                  </a:cubicBezTo>
                  <a:cubicBezTo>
                    <a:pt x="48121" y="10553"/>
                    <a:pt x="73598" y="0"/>
                    <a:pt x="100163" y="0"/>
                  </a:cubicBezTo>
                  <a:close/>
                </a:path>
              </a:pathLst>
            </a:custGeom>
            <a:solidFill>
              <a:srgbClr val="1055EB"/>
            </a:solidFill>
          </p:spPr>
        </p:sp>
        <p:sp>
          <p:nvSpPr>
            <p:cNvPr name="TextBox 18" id="18"/>
            <p:cNvSpPr txBox="true"/>
            <p:nvPr/>
          </p:nvSpPr>
          <p:spPr>
            <a:xfrm>
              <a:off x="0" y="-38100"/>
              <a:ext cx="824879" cy="238425"/>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7692638" y="587052"/>
            <a:ext cx="2716285" cy="659661"/>
            <a:chOff x="0" y="0"/>
            <a:chExt cx="824879" cy="200325"/>
          </a:xfrm>
        </p:grpSpPr>
        <p:sp>
          <p:nvSpPr>
            <p:cNvPr name="Freeform 20" id="20"/>
            <p:cNvSpPr/>
            <p:nvPr/>
          </p:nvSpPr>
          <p:spPr>
            <a:xfrm flipH="false" flipV="false" rot="0">
              <a:off x="0" y="0"/>
              <a:ext cx="824879" cy="200325"/>
            </a:xfrm>
            <a:custGeom>
              <a:avLst/>
              <a:gdLst/>
              <a:ahLst/>
              <a:cxnLst/>
              <a:rect r="r" b="b" t="t" l="l"/>
              <a:pathLst>
                <a:path h="200325" w="824879">
                  <a:moveTo>
                    <a:pt x="100163" y="0"/>
                  </a:moveTo>
                  <a:lnTo>
                    <a:pt x="724716" y="0"/>
                  </a:lnTo>
                  <a:cubicBezTo>
                    <a:pt x="751281" y="0"/>
                    <a:pt x="776758" y="10553"/>
                    <a:pt x="795542" y="29337"/>
                  </a:cubicBezTo>
                  <a:cubicBezTo>
                    <a:pt x="814326" y="48121"/>
                    <a:pt x="824879" y="73598"/>
                    <a:pt x="824879" y="100163"/>
                  </a:cubicBezTo>
                  <a:lnTo>
                    <a:pt x="824879" y="100163"/>
                  </a:lnTo>
                  <a:cubicBezTo>
                    <a:pt x="824879" y="126727"/>
                    <a:pt x="814326" y="152204"/>
                    <a:pt x="795542" y="170988"/>
                  </a:cubicBezTo>
                  <a:cubicBezTo>
                    <a:pt x="776758" y="189772"/>
                    <a:pt x="751281" y="200325"/>
                    <a:pt x="724716" y="200325"/>
                  </a:cubicBezTo>
                  <a:lnTo>
                    <a:pt x="100163" y="200325"/>
                  </a:lnTo>
                  <a:cubicBezTo>
                    <a:pt x="73598" y="200325"/>
                    <a:pt x="48121" y="189772"/>
                    <a:pt x="29337" y="170988"/>
                  </a:cubicBezTo>
                  <a:cubicBezTo>
                    <a:pt x="10553" y="152204"/>
                    <a:pt x="0" y="126727"/>
                    <a:pt x="0" y="100163"/>
                  </a:cubicBezTo>
                  <a:lnTo>
                    <a:pt x="0" y="100163"/>
                  </a:lnTo>
                  <a:cubicBezTo>
                    <a:pt x="0" y="73598"/>
                    <a:pt x="10553" y="48121"/>
                    <a:pt x="29337" y="29337"/>
                  </a:cubicBezTo>
                  <a:cubicBezTo>
                    <a:pt x="48121" y="10553"/>
                    <a:pt x="73598" y="0"/>
                    <a:pt x="100163" y="0"/>
                  </a:cubicBezTo>
                  <a:close/>
                </a:path>
              </a:pathLst>
            </a:custGeom>
            <a:solidFill>
              <a:srgbClr val="1055EB"/>
            </a:solidFill>
          </p:spPr>
        </p:sp>
        <p:sp>
          <p:nvSpPr>
            <p:cNvPr name="TextBox 21" id="21"/>
            <p:cNvSpPr txBox="true"/>
            <p:nvPr/>
          </p:nvSpPr>
          <p:spPr>
            <a:xfrm>
              <a:off x="0" y="-38100"/>
              <a:ext cx="824879" cy="238425"/>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0">
            <a:off x="8450891" y="1489742"/>
            <a:ext cx="7506413" cy="8422343"/>
          </a:xfrm>
          <a:custGeom>
            <a:avLst/>
            <a:gdLst/>
            <a:ahLst/>
            <a:cxnLst/>
            <a:rect r="r" b="b" t="t" l="l"/>
            <a:pathLst>
              <a:path h="8422343" w="7506413">
                <a:moveTo>
                  <a:pt x="0" y="0"/>
                </a:moveTo>
                <a:lnTo>
                  <a:pt x="7506413" y="0"/>
                </a:lnTo>
                <a:lnTo>
                  <a:pt x="7506413" y="8422343"/>
                </a:lnTo>
                <a:lnTo>
                  <a:pt x="0" y="8422343"/>
                </a:lnTo>
                <a:lnTo>
                  <a:pt x="0" y="0"/>
                </a:lnTo>
                <a:close/>
              </a:path>
            </a:pathLst>
          </a:custGeom>
          <a:blipFill>
            <a:blip r:embed="rId4"/>
            <a:stretch>
              <a:fillRect l="0" t="0" r="0" b="0"/>
            </a:stretch>
          </a:blipFill>
        </p:spPr>
      </p:sp>
      <p:sp>
        <p:nvSpPr>
          <p:cNvPr name="Freeform 23" id="23"/>
          <p:cNvSpPr/>
          <p:nvPr/>
        </p:nvSpPr>
        <p:spPr>
          <a:xfrm flipH="false" flipV="false" rot="0">
            <a:off x="1810907" y="2598081"/>
            <a:ext cx="5262284" cy="7123227"/>
          </a:xfrm>
          <a:custGeom>
            <a:avLst/>
            <a:gdLst/>
            <a:ahLst/>
            <a:cxnLst/>
            <a:rect r="r" b="b" t="t" l="l"/>
            <a:pathLst>
              <a:path h="7123227" w="5262284">
                <a:moveTo>
                  <a:pt x="0" y="0"/>
                </a:moveTo>
                <a:lnTo>
                  <a:pt x="5262284" y="0"/>
                </a:lnTo>
                <a:lnTo>
                  <a:pt x="5262284" y="7123227"/>
                </a:lnTo>
                <a:lnTo>
                  <a:pt x="0" y="7123227"/>
                </a:lnTo>
                <a:lnTo>
                  <a:pt x="0" y="0"/>
                </a:lnTo>
                <a:close/>
              </a:path>
            </a:pathLst>
          </a:custGeom>
          <a:blipFill>
            <a:blip r:embed="rId5"/>
            <a:stretch>
              <a:fillRect l="0" t="0" r="0" b="0"/>
            </a:stretch>
          </a:blipFill>
        </p:spPr>
      </p:sp>
      <p:sp>
        <p:nvSpPr>
          <p:cNvPr name="TextBox 24" id="24"/>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3.纠错（二）</a:t>
            </a:r>
          </a:p>
        </p:txBody>
      </p:sp>
      <p:sp>
        <p:nvSpPr>
          <p:cNvPr name="TextBox 25" id="25"/>
          <p:cNvSpPr txBox="true"/>
          <p:nvPr/>
        </p:nvSpPr>
        <p:spPr>
          <a:xfrm rot="0">
            <a:off x="1183793" y="1738974"/>
            <a:ext cx="2716285" cy="543201"/>
          </a:xfrm>
          <a:prstGeom prst="rect">
            <a:avLst/>
          </a:prstGeom>
        </p:spPr>
        <p:txBody>
          <a:bodyPr anchor="t" rtlCol="false" tIns="0" lIns="0" bIns="0" rIns="0">
            <a:spAutoFit/>
          </a:bodyPr>
          <a:lstStyle/>
          <a:p>
            <a:pPr algn="ctr">
              <a:lnSpc>
                <a:spcPts val="4485"/>
              </a:lnSpc>
            </a:pPr>
            <a:r>
              <a:rPr lang="en-US" sz="3204" b="true">
                <a:solidFill>
                  <a:srgbClr val="FFFFFF"/>
                </a:solidFill>
                <a:latin typeface="思源黑体 Bold"/>
                <a:ea typeface="思源黑体 Bold"/>
                <a:cs typeface="思源黑体 Bold"/>
                <a:sym typeface="思源黑体 Bold"/>
              </a:rPr>
              <a:t>错误情况：</a:t>
            </a:r>
          </a:p>
        </p:txBody>
      </p:sp>
      <p:sp>
        <p:nvSpPr>
          <p:cNvPr name="TextBox 26" id="26"/>
          <p:cNvSpPr txBox="true"/>
          <p:nvPr/>
        </p:nvSpPr>
        <p:spPr>
          <a:xfrm rot="0">
            <a:off x="7879077" y="611945"/>
            <a:ext cx="2716285" cy="543201"/>
          </a:xfrm>
          <a:prstGeom prst="rect">
            <a:avLst/>
          </a:prstGeom>
        </p:spPr>
        <p:txBody>
          <a:bodyPr anchor="t" rtlCol="false" tIns="0" lIns="0" bIns="0" rIns="0">
            <a:spAutoFit/>
          </a:bodyPr>
          <a:lstStyle/>
          <a:p>
            <a:pPr algn="ctr">
              <a:lnSpc>
                <a:spcPts val="4485"/>
              </a:lnSpc>
            </a:pPr>
            <a:r>
              <a:rPr lang="en-US" sz="3204" b="true">
                <a:solidFill>
                  <a:srgbClr val="FFFFFF"/>
                </a:solidFill>
                <a:latin typeface="思源黑体 Bold"/>
                <a:ea typeface="思源黑体 Bold"/>
                <a:cs typeface="思源黑体 Bold"/>
                <a:sym typeface="思源黑体 Bold"/>
              </a:rPr>
              <a:t>正确情况：</a:t>
            </a:r>
          </a:p>
        </p:txBody>
      </p:sp>
      <p:sp>
        <p:nvSpPr>
          <p:cNvPr name="TextBox 27" id="27"/>
          <p:cNvSpPr txBox="true"/>
          <p:nvPr/>
        </p:nvSpPr>
        <p:spPr>
          <a:xfrm rot="0">
            <a:off x="10566310" y="498555"/>
            <a:ext cx="6031706" cy="656590"/>
          </a:xfrm>
          <a:prstGeom prst="rect">
            <a:avLst/>
          </a:prstGeom>
        </p:spPr>
        <p:txBody>
          <a:bodyPr anchor="t" rtlCol="false" tIns="0" lIns="0" bIns="0" rIns="0">
            <a:spAutoFit/>
          </a:bodyPr>
          <a:lstStyle/>
          <a:p>
            <a:pPr algn="l">
              <a:lnSpc>
                <a:spcPts val="2659"/>
              </a:lnSpc>
              <a:spcBef>
                <a:spcPct val="0"/>
              </a:spcBef>
            </a:pPr>
            <a:r>
              <a:rPr lang="en-US" sz="1899">
                <a:solidFill>
                  <a:srgbClr val="000000"/>
                </a:solidFill>
                <a:latin typeface="字由点字典黑"/>
                <a:ea typeface="字由点字典黑"/>
                <a:cs typeface="字由点字典黑"/>
                <a:sym typeface="字由点字典黑"/>
              </a:rPr>
              <a:t>聚合函数：将多行合并为一行结果</a:t>
            </a:r>
          </a:p>
          <a:p>
            <a:pPr algn="l">
              <a:lnSpc>
                <a:spcPts val="2659"/>
              </a:lnSpc>
              <a:spcBef>
                <a:spcPct val="0"/>
              </a:spcBef>
            </a:pPr>
            <a:r>
              <a:rPr lang="en-US" sz="1899">
                <a:solidFill>
                  <a:srgbClr val="000000"/>
                </a:solidFill>
                <a:latin typeface="字由点字典黑"/>
                <a:ea typeface="字由点字典黑"/>
                <a:cs typeface="字由点字典黑"/>
                <a:sym typeface="字由点字典黑"/>
              </a:rPr>
              <a:t>窗口函数：为每一行返回一个计算结果，同时保留原始行</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grpSp>
        <p:nvGrpSpPr>
          <p:cNvPr name="Group 2" id="2"/>
          <p:cNvGrpSpPr/>
          <p:nvPr/>
        </p:nvGrpSpPr>
        <p:grpSpPr>
          <a:xfrm rot="0">
            <a:off x="0" y="6155121"/>
            <a:ext cx="18288000" cy="4411395"/>
            <a:chOff x="0" y="0"/>
            <a:chExt cx="24384000" cy="5881859"/>
          </a:xfrm>
        </p:grpSpPr>
        <p:sp>
          <p:nvSpPr>
            <p:cNvPr name="Freeform 3" id="3"/>
            <p:cNvSpPr/>
            <p:nvPr/>
          </p:nvSpPr>
          <p:spPr>
            <a:xfrm flipH="false" flipV="false" rot="0">
              <a:off x="0" y="0"/>
              <a:ext cx="12293519" cy="5881859"/>
            </a:xfrm>
            <a:custGeom>
              <a:avLst/>
              <a:gdLst/>
              <a:ahLst/>
              <a:cxnLst/>
              <a:rect r="r" b="b" t="t" l="l"/>
              <a:pathLst>
                <a:path h="5881859" w="12293519">
                  <a:moveTo>
                    <a:pt x="0" y="0"/>
                  </a:moveTo>
                  <a:lnTo>
                    <a:pt x="12293519" y="0"/>
                  </a:lnTo>
                  <a:lnTo>
                    <a:pt x="12293519" y="5881859"/>
                  </a:lnTo>
                  <a:lnTo>
                    <a:pt x="0" y="5881859"/>
                  </a:lnTo>
                  <a:lnTo>
                    <a:pt x="0" y="0"/>
                  </a:lnTo>
                  <a:close/>
                </a:path>
              </a:pathLst>
            </a:custGeom>
            <a:blipFill>
              <a:blip r:embed="rId2">
                <a:alphaModFix amt="124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2090481" y="0"/>
              <a:ext cx="12293519" cy="5881859"/>
            </a:xfrm>
            <a:custGeom>
              <a:avLst/>
              <a:gdLst/>
              <a:ahLst/>
              <a:cxnLst/>
              <a:rect r="r" b="b" t="t" l="l"/>
              <a:pathLst>
                <a:path h="5881859" w="12293519">
                  <a:moveTo>
                    <a:pt x="0" y="0"/>
                  </a:moveTo>
                  <a:lnTo>
                    <a:pt x="12293519" y="0"/>
                  </a:lnTo>
                  <a:lnTo>
                    <a:pt x="12293519" y="5881859"/>
                  </a:lnTo>
                  <a:lnTo>
                    <a:pt x="0" y="5881859"/>
                  </a:lnTo>
                  <a:lnTo>
                    <a:pt x="0" y="0"/>
                  </a:lnTo>
                  <a:close/>
                </a:path>
              </a:pathLst>
            </a:custGeom>
            <a:blipFill>
              <a:blip r:embed="rId2">
                <a:alphaModFix amt="12400"/>
                <a:extLst>
                  <a:ext uri="{96DAC541-7B7A-43D3-8B79-37D633B846F1}">
                    <asvg:svgBlip xmlns:asvg="http://schemas.microsoft.com/office/drawing/2016/SVG/main" r:embed="rId3"/>
                  </a:ext>
                </a:extLst>
              </a:blip>
              <a:stretch>
                <a:fillRect l="0" t="0" r="0" b="0"/>
              </a:stretch>
            </a:blipFill>
          </p:spPr>
        </p:sp>
      </p:grpSp>
      <p:sp>
        <p:nvSpPr>
          <p:cNvPr name="Freeform 5" id="5"/>
          <p:cNvSpPr/>
          <p:nvPr/>
        </p:nvSpPr>
        <p:spPr>
          <a:xfrm flipH="false" flipV="false" rot="0">
            <a:off x="9478929" y="661146"/>
            <a:ext cx="8809071" cy="8964708"/>
          </a:xfrm>
          <a:custGeom>
            <a:avLst/>
            <a:gdLst/>
            <a:ahLst/>
            <a:cxnLst/>
            <a:rect r="r" b="b" t="t" l="l"/>
            <a:pathLst>
              <a:path h="8964708" w="8809071">
                <a:moveTo>
                  <a:pt x="0" y="0"/>
                </a:moveTo>
                <a:lnTo>
                  <a:pt x="8809071" y="0"/>
                </a:lnTo>
                <a:lnTo>
                  <a:pt x="8809071" y="8964708"/>
                </a:lnTo>
                <a:lnTo>
                  <a:pt x="0" y="89647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028700" y="1781238"/>
            <a:ext cx="2197747" cy="2197747"/>
            <a:chOff x="0" y="0"/>
            <a:chExt cx="481499" cy="481499"/>
          </a:xfrm>
        </p:grpSpPr>
        <p:sp>
          <p:nvSpPr>
            <p:cNvPr name="Freeform 7" id="7"/>
            <p:cNvSpPr/>
            <p:nvPr/>
          </p:nvSpPr>
          <p:spPr>
            <a:xfrm flipH="false" flipV="false" rot="0">
              <a:off x="0" y="0"/>
              <a:ext cx="481499" cy="481499"/>
            </a:xfrm>
            <a:custGeom>
              <a:avLst/>
              <a:gdLst/>
              <a:ahLst/>
              <a:cxnLst/>
              <a:rect r="r" b="b" t="t" l="l"/>
              <a:pathLst>
                <a:path h="481499" w="481499">
                  <a:moveTo>
                    <a:pt x="102157" y="0"/>
                  </a:moveTo>
                  <a:lnTo>
                    <a:pt x="379341" y="0"/>
                  </a:lnTo>
                  <a:cubicBezTo>
                    <a:pt x="435761" y="0"/>
                    <a:pt x="481499" y="45737"/>
                    <a:pt x="481499" y="102157"/>
                  </a:cubicBezTo>
                  <a:lnTo>
                    <a:pt x="481499" y="379341"/>
                  </a:lnTo>
                  <a:cubicBezTo>
                    <a:pt x="481499" y="435761"/>
                    <a:pt x="435761" y="481499"/>
                    <a:pt x="379341" y="481499"/>
                  </a:cubicBezTo>
                  <a:lnTo>
                    <a:pt x="102157" y="481499"/>
                  </a:lnTo>
                  <a:cubicBezTo>
                    <a:pt x="75063" y="481499"/>
                    <a:pt x="49079" y="470736"/>
                    <a:pt x="29921" y="451578"/>
                  </a:cubicBezTo>
                  <a:cubicBezTo>
                    <a:pt x="10763" y="432419"/>
                    <a:pt x="0" y="406435"/>
                    <a:pt x="0" y="379341"/>
                  </a:cubicBezTo>
                  <a:lnTo>
                    <a:pt x="0" y="102157"/>
                  </a:lnTo>
                  <a:cubicBezTo>
                    <a:pt x="0" y="45737"/>
                    <a:pt x="45737" y="0"/>
                    <a:pt x="102157" y="0"/>
                  </a:cubicBezTo>
                  <a:close/>
                </a:path>
              </a:pathLst>
            </a:custGeom>
            <a:solidFill>
              <a:srgbClr val="1055EB"/>
            </a:solidFill>
          </p:spPr>
        </p:sp>
        <p:sp>
          <p:nvSpPr>
            <p:cNvPr name="TextBox 8" id="8"/>
            <p:cNvSpPr txBox="true"/>
            <p:nvPr/>
          </p:nvSpPr>
          <p:spPr>
            <a:xfrm>
              <a:off x="0" y="-38100"/>
              <a:ext cx="481499" cy="519599"/>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3654143" y="2440211"/>
            <a:ext cx="2838069" cy="879801"/>
          </a:xfrm>
          <a:custGeom>
            <a:avLst/>
            <a:gdLst/>
            <a:ahLst/>
            <a:cxnLst/>
            <a:rect r="r" b="b" t="t" l="l"/>
            <a:pathLst>
              <a:path h="879801" w="2838069">
                <a:moveTo>
                  <a:pt x="0" y="0"/>
                </a:moveTo>
                <a:lnTo>
                  <a:pt x="2838069" y="0"/>
                </a:lnTo>
                <a:lnTo>
                  <a:pt x="2838069" y="879801"/>
                </a:lnTo>
                <a:lnTo>
                  <a:pt x="0" y="879801"/>
                </a:lnTo>
                <a:lnTo>
                  <a:pt x="0" y="0"/>
                </a:lnTo>
                <a:close/>
              </a:path>
            </a:pathLst>
          </a:custGeom>
          <a:blipFill>
            <a:blip r:embed="rId6">
              <a:alphaModFix amt="19999"/>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1028700" y="4195752"/>
            <a:ext cx="10927023" cy="1984640"/>
          </a:xfrm>
          <a:prstGeom prst="rect">
            <a:avLst/>
          </a:prstGeom>
        </p:spPr>
        <p:txBody>
          <a:bodyPr anchor="t" rtlCol="false" tIns="0" lIns="0" bIns="0" rIns="0">
            <a:spAutoFit/>
          </a:bodyPr>
          <a:lstStyle/>
          <a:p>
            <a:pPr algn="l">
              <a:lnSpc>
                <a:spcPts val="16383"/>
              </a:lnSpc>
            </a:pPr>
            <a:r>
              <a:rPr lang="en-US" sz="11702" b="true">
                <a:solidFill>
                  <a:srgbClr val="000000"/>
                </a:solidFill>
                <a:latin typeface="思源黑体 Bold"/>
                <a:ea typeface="思源黑体 Bold"/>
                <a:cs typeface="思源黑体 Bold"/>
                <a:sym typeface="思源黑体 Bold"/>
              </a:rPr>
              <a:t>个人博客实现</a:t>
            </a:r>
          </a:p>
        </p:txBody>
      </p:sp>
      <p:grpSp>
        <p:nvGrpSpPr>
          <p:cNvPr name="Group 11" id="11"/>
          <p:cNvGrpSpPr/>
          <p:nvPr/>
        </p:nvGrpSpPr>
        <p:grpSpPr>
          <a:xfrm rot="0">
            <a:off x="16755403" y="457501"/>
            <a:ext cx="736545" cy="177377"/>
            <a:chOff x="0" y="0"/>
            <a:chExt cx="982060" cy="236503"/>
          </a:xfrm>
        </p:grpSpPr>
        <p:grpSp>
          <p:nvGrpSpPr>
            <p:cNvPr name="Group 12" id="12"/>
            <p:cNvGrpSpPr/>
            <p:nvPr/>
          </p:nvGrpSpPr>
          <p:grpSpPr>
            <a:xfrm rot="0">
              <a:off x="0" y="0"/>
              <a:ext cx="236503" cy="23650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372779" y="0"/>
              <a:ext cx="236503" cy="23650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745558" y="0"/>
              <a:ext cx="236503" cy="236503"/>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Freeform 21" id="21"/>
          <p:cNvSpPr/>
          <p:nvPr/>
        </p:nvSpPr>
        <p:spPr>
          <a:xfrm flipH="false" flipV="false" rot="0">
            <a:off x="10755170" y="1979154"/>
            <a:ext cx="6736778" cy="7279146"/>
          </a:xfrm>
          <a:custGeom>
            <a:avLst/>
            <a:gdLst/>
            <a:ahLst/>
            <a:cxnLst/>
            <a:rect r="r" b="b" t="t" l="l"/>
            <a:pathLst>
              <a:path h="7279146" w="6736778">
                <a:moveTo>
                  <a:pt x="0" y="0"/>
                </a:moveTo>
                <a:lnTo>
                  <a:pt x="6736778" y="0"/>
                </a:lnTo>
                <a:lnTo>
                  <a:pt x="6736778" y="7279146"/>
                </a:lnTo>
                <a:lnTo>
                  <a:pt x="0" y="7279146"/>
                </a:lnTo>
                <a:lnTo>
                  <a:pt x="0" y="0"/>
                </a:lnTo>
                <a:close/>
              </a:path>
            </a:pathLst>
          </a:custGeom>
          <a:blipFill>
            <a:blip r:embed="rId8"/>
            <a:stretch>
              <a:fillRect l="0" t="0" r="0" b="0"/>
            </a:stretch>
          </a:blipFill>
        </p:spPr>
      </p:sp>
      <p:sp>
        <p:nvSpPr>
          <p:cNvPr name="TextBox 22" id="22"/>
          <p:cNvSpPr txBox="true"/>
          <p:nvPr/>
        </p:nvSpPr>
        <p:spPr>
          <a:xfrm rot="0">
            <a:off x="1028700" y="1739562"/>
            <a:ext cx="2197747" cy="1974271"/>
          </a:xfrm>
          <a:prstGeom prst="rect">
            <a:avLst/>
          </a:prstGeom>
        </p:spPr>
        <p:txBody>
          <a:bodyPr anchor="t" rtlCol="false" tIns="0" lIns="0" bIns="0" rIns="0">
            <a:spAutoFit/>
          </a:bodyPr>
          <a:lstStyle/>
          <a:p>
            <a:pPr algn="ctr">
              <a:lnSpc>
                <a:spcPts val="16016"/>
              </a:lnSpc>
            </a:pPr>
            <a:r>
              <a:rPr lang="en-US" b="true" sz="11440" spc="-457">
                <a:solidFill>
                  <a:srgbClr val="FFFFFF"/>
                </a:solidFill>
                <a:latin typeface="思源黑体 Bold"/>
                <a:ea typeface="思源黑体 Bold"/>
                <a:cs typeface="思源黑体 Bold"/>
                <a:sym typeface="思源黑体 Bold"/>
              </a:rPr>
              <a:t>04</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Freeform 16" id="16"/>
          <p:cNvSpPr/>
          <p:nvPr/>
        </p:nvSpPr>
        <p:spPr>
          <a:xfrm flipH="false" flipV="false" rot="0">
            <a:off x="3001849" y="3111191"/>
            <a:ext cx="8234553" cy="4364313"/>
          </a:xfrm>
          <a:custGeom>
            <a:avLst/>
            <a:gdLst/>
            <a:ahLst/>
            <a:cxnLst/>
            <a:rect r="r" b="b" t="t" l="l"/>
            <a:pathLst>
              <a:path h="4364313" w="8234553">
                <a:moveTo>
                  <a:pt x="0" y="0"/>
                </a:moveTo>
                <a:lnTo>
                  <a:pt x="8234553" y="0"/>
                </a:lnTo>
                <a:lnTo>
                  <a:pt x="8234553" y="4364313"/>
                </a:lnTo>
                <a:lnTo>
                  <a:pt x="0" y="4364313"/>
                </a:lnTo>
                <a:lnTo>
                  <a:pt x="0" y="0"/>
                </a:lnTo>
                <a:close/>
              </a:path>
            </a:pathLst>
          </a:custGeom>
          <a:blipFill>
            <a:blip r:embed="rId4"/>
            <a:stretch>
              <a:fillRect l="0" t="0" r="0" b="0"/>
            </a:stretch>
          </a:blipFill>
        </p:spPr>
      </p:sp>
      <p:sp>
        <p:nvSpPr>
          <p:cNvPr name="TextBox 17" id="17"/>
          <p:cNvSpPr txBox="true"/>
          <p:nvPr/>
        </p:nvSpPr>
        <p:spPr>
          <a:xfrm rot="0">
            <a:off x="1066654" y="538352"/>
            <a:ext cx="13620304"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4.Url和Github Repository界面</a:t>
            </a:r>
          </a:p>
        </p:txBody>
      </p:sp>
      <p:sp>
        <p:nvSpPr>
          <p:cNvPr name="TextBox 18" id="18"/>
          <p:cNvSpPr txBox="true"/>
          <p:nvPr/>
        </p:nvSpPr>
        <p:spPr>
          <a:xfrm rot="0">
            <a:off x="2435469" y="1973197"/>
            <a:ext cx="3015895" cy="748170"/>
          </a:xfrm>
          <a:prstGeom prst="rect">
            <a:avLst/>
          </a:prstGeom>
        </p:spPr>
        <p:txBody>
          <a:bodyPr anchor="t" rtlCol="false" tIns="0" lIns="0" bIns="0" rIns="0">
            <a:spAutoFit/>
          </a:bodyPr>
          <a:lstStyle/>
          <a:p>
            <a:pPr algn="l">
              <a:lnSpc>
                <a:spcPts val="6012"/>
              </a:lnSpc>
            </a:pPr>
            <a:r>
              <a:rPr lang="en-US" sz="4294" b="true">
                <a:solidFill>
                  <a:srgbClr val="000000"/>
                </a:solidFill>
                <a:latin typeface="思源黑体 Bold"/>
                <a:ea typeface="思源黑体 Bold"/>
                <a:cs typeface="思源黑体 Bold"/>
                <a:sym typeface="思源黑体 Bold"/>
              </a:rPr>
              <a:t>git repo：</a:t>
            </a:r>
          </a:p>
        </p:txBody>
      </p:sp>
      <p:sp>
        <p:nvSpPr>
          <p:cNvPr name="TextBox 19" id="19"/>
          <p:cNvSpPr txBox="true"/>
          <p:nvPr/>
        </p:nvSpPr>
        <p:spPr>
          <a:xfrm rot="0">
            <a:off x="2621909" y="7980329"/>
            <a:ext cx="3015895" cy="630059"/>
          </a:xfrm>
          <a:prstGeom prst="rect">
            <a:avLst/>
          </a:prstGeom>
        </p:spPr>
        <p:txBody>
          <a:bodyPr anchor="t" rtlCol="false" tIns="0" lIns="0" bIns="0" rIns="0">
            <a:spAutoFit/>
          </a:bodyPr>
          <a:lstStyle/>
          <a:p>
            <a:pPr algn="l">
              <a:lnSpc>
                <a:spcPts val="5172"/>
              </a:lnSpc>
            </a:pPr>
            <a:r>
              <a:rPr lang="en-US" sz="3694" b="true">
                <a:solidFill>
                  <a:srgbClr val="000000"/>
                </a:solidFill>
                <a:latin typeface="思源黑体 Bold"/>
                <a:ea typeface="思源黑体 Bold"/>
                <a:cs typeface="思源黑体 Bold"/>
                <a:sym typeface="思源黑体 Bold"/>
              </a:rPr>
              <a:t>Url:</a:t>
            </a:r>
          </a:p>
        </p:txBody>
      </p:sp>
      <p:sp>
        <p:nvSpPr>
          <p:cNvPr name="TextBox 20" id="20"/>
          <p:cNvSpPr txBox="true"/>
          <p:nvPr/>
        </p:nvSpPr>
        <p:spPr>
          <a:xfrm rot="0">
            <a:off x="2435469" y="7989854"/>
            <a:ext cx="8953308" cy="629921"/>
          </a:xfrm>
          <a:prstGeom prst="rect">
            <a:avLst/>
          </a:prstGeom>
        </p:spPr>
        <p:txBody>
          <a:bodyPr anchor="t" rtlCol="false" tIns="0" lIns="0" bIns="0" rIns="0">
            <a:spAutoFit/>
          </a:bodyPr>
          <a:lstStyle/>
          <a:p>
            <a:pPr algn="ctr">
              <a:lnSpc>
                <a:spcPts val="5179"/>
              </a:lnSpc>
              <a:spcBef>
                <a:spcPct val="0"/>
              </a:spcBef>
            </a:pPr>
            <a:r>
              <a:rPr lang="en-US" sz="3699">
                <a:solidFill>
                  <a:srgbClr val="000000"/>
                </a:solidFill>
                <a:latin typeface="字由点字典黑"/>
                <a:ea typeface="字由点字典黑"/>
                <a:cs typeface="字由点字典黑"/>
                <a:sym typeface="字由点字典黑"/>
              </a:rPr>
              <a:t>http://dunggwong.github.io</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782670" y="2150476"/>
            <a:ext cx="2924608" cy="760610"/>
            <a:chOff x="0" y="0"/>
            <a:chExt cx="770267" cy="200325"/>
          </a:xfrm>
        </p:grpSpPr>
        <p:sp>
          <p:nvSpPr>
            <p:cNvPr name="Freeform 17" id="17"/>
            <p:cNvSpPr/>
            <p:nvPr/>
          </p:nvSpPr>
          <p:spPr>
            <a:xfrm flipH="false" flipV="false" rot="0">
              <a:off x="0" y="0"/>
              <a:ext cx="770267" cy="200325"/>
            </a:xfrm>
            <a:custGeom>
              <a:avLst/>
              <a:gdLst/>
              <a:ahLst/>
              <a:cxnLst/>
              <a:rect r="r" b="b" t="t" l="l"/>
              <a:pathLst>
                <a:path h="200325" w="770267">
                  <a:moveTo>
                    <a:pt x="100163" y="0"/>
                  </a:moveTo>
                  <a:lnTo>
                    <a:pt x="670104" y="0"/>
                  </a:lnTo>
                  <a:cubicBezTo>
                    <a:pt x="696669" y="0"/>
                    <a:pt x="722146" y="10553"/>
                    <a:pt x="740930" y="29337"/>
                  </a:cubicBezTo>
                  <a:cubicBezTo>
                    <a:pt x="759714" y="48121"/>
                    <a:pt x="770267" y="73598"/>
                    <a:pt x="770267" y="100163"/>
                  </a:cubicBezTo>
                  <a:lnTo>
                    <a:pt x="770267" y="100163"/>
                  </a:lnTo>
                  <a:cubicBezTo>
                    <a:pt x="770267" y="126727"/>
                    <a:pt x="759714" y="152204"/>
                    <a:pt x="740930" y="170988"/>
                  </a:cubicBezTo>
                  <a:cubicBezTo>
                    <a:pt x="722146" y="189772"/>
                    <a:pt x="696669" y="200325"/>
                    <a:pt x="670104" y="200325"/>
                  </a:cubicBezTo>
                  <a:lnTo>
                    <a:pt x="100163" y="200325"/>
                  </a:lnTo>
                  <a:cubicBezTo>
                    <a:pt x="73598" y="200325"/>
                    <a:pt x="48121" y="189772"/>
                    <a:pt x="29337" y="170988"/>
                  </a:cubicBezTo>
                  <a:cubicBezTo>
                    <a:pt x="10553" y="152204"/>
                    <a:pt x="0" y="126727"/>
                    <a:pt x="0" y="100163"/>
                  </a:cubicBezTo>
                  <a:lnTo>
                    <a:pt x="0" y="100163"/>
                  </a:lnTo>
                  <a:cubicBezTo>
                    <a:pt x="0" y="73598"/>
                    <a:pt x="10553" y="48121"/>
                    <a:pt x="29337" y="29337"/>
                  </a:cubicBezTo>
                  <a:cubicBezTo>
                    <a:pt x="48121" y="10553"/>
                    <a:pt x="73598" y="0"/>
                    <a:pt x="100163" y="0"/>
                  </a:cubicBezTo>
                  <a:close/>
                </a:path>
              </a:pathLst>
            </a:custGeom>
            <a:solidFill>
              <a:srgbClr val="1055EB"/>
            </a:solidFill>
          </p:spPr>
        </p:sp>
        <p:sp>
          <p:nvSpPr>
            <p:cNvPr name="TextBox 18" id="18"/>
            <p:cNvSpPr txBox="true"/>
            <p:nvPr/>
          </p:nvSpPr>
          <p:spPr>
            <a:xfrm>
              <a:off x="0" y="-38100"/>
              <a:ext cx="770267" cy="238425"/>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8664764" y="2150476"/>
            <a:ext cx="2924608" cy="760610"/>
            <a:chOff x="0" y="0"/>
            <a:chExt cx="770267" cy="200325"/>
          </a:xfrm>
        </p:grpSpPr>
        <p:sp>
          <p:nvSpPr>
            <p:cNvPr name="Freeform 20" id="20"/>
            <p:cNvSpPr/>
            <p:nvPr/>
          </p:nvSpPr>
          <p:spPr>
            <a:xfrm flipH="false" flipV="false" rot="0">
              <a:off x="0" y="0"/>
              <a:ext cx="770267" cy="200325"/>
            </a:xfrm>
            <a:custGeom>
              <a:avLst/>
              <a:gdLst/>
              <a:ahLst/>
              <a:cxnLst/>
              <a:rect r="r" b="b" t="t" l="l"/>
              <a:pathLst>
                <a:path h="200325" w="770267">
                  <a:moveTo>
                    <a:pt x="100163" y="0"/>
                  </a:moveTo>
                  <a:lnTo>
                    <a:pt x="670104" y="0"/>
                  </a:lnTo>
                  <a:cubicBezTo>
                    <a:pt x="696669" y="0"/>
                    <a:pt x="722146" y="10553"/>
                    <a:pt x="740930" y="29337"/>
                  </a:cubicBezTo>
                  <a:cubicBezTo>
                    <a:pt x="759714" y="48121"/>
                    <a:pt x="770267" y="73598"/>
                    <a:pt x="770267" y="100163"/>
                  </a:cubicBezTo>
                  <a:lnTo>
                    <a:pt x="770267" y="100163"/>
                  </a:lnTo>
                  <a:cubicBezTo>
                    <a:pt x="770267" y="126727"/>
                    <a:pt x="759714" y="152204"/>
                    <a:pt x="740930" y="170988"/>
                  </a:cubicBezTo>
                  <a:cubicBezTo>
                    <a:pt x="722146" y="189772"/>
                    <a:pt x="696669" y="200325"/>
                    <a:pt x="670104" y="200325"/>
                  </a:cubicBezTo>
                  <a:lnTo>
                    <a:pt x="100163" y="200325"/>
                  </a:lnTo>
                  <a:cubicBezTo>
                    <a:pt x="73598" y="200325"/>
                    <a:pt x="48121" y="189772"/>
                    <a:pt x="29337" y="170988"/>
                  </a:cubicBezTo>
                  <a:cubicBezTo>
                    <a:pt x="10553" y="152204"/>
                    <a:pt x="0" y="126727"/>
                    <a:pt x="0" y="100163"/>
                  </a:cubicBezTo>
                  <a:lnTo>
                    <a:pt x="0" y="100163"/>
                  </a:lnTo>
                  <a:cubicBezTo>
                    <a:pt x="0" y="73598"/>
                    <a:pt x="10553" y="48121"/>
                    <a:pt x="29337" y="29337"/>
                  </a:cubicBezTo>
                  <a:cubicBezTo>
                    <a:pt x="48121" y="10553"/>
                    <a:pt x="73598" y="0"/>
                    <a:pt x="100163" y="0"/>
                  </a:cubicBezTo>
                  <a:close/>
                </a:path>
              </a:pathLst>
            </a:custGeom>
            <a:solidFill>
              <a:srgbClr val="1055EB"/>
            </a:solidFill>
          </p:spPr>
        </p:sp>
        <p:sp>
          <p:nvSpPr>
            <p:cNvPr name="TextBox 21" id="21"/>
            <p:cNvSpPr txBox="true"/>
            <p:nvPr/>
          </p:nvSpPr>
          <p:spPr>
            <a:xfrm>
              <a:off x="0" y="-38100"/>
              <a:ext cx="770267" cy="238425"/>
            </a:xfrm>
            <a:prstGeom prst="rect">
              <a:avLst/>
            </a:prstGeom>
          </p:spPr>
          <p:txBody>
            <a:bodyPr anchor="ctr" rtlCol="false" tIns="50800" lIns="50800" bIns="50800" rIns="50800"/>
            <a:lstStyle/>
            <a:p>
              <a:pPr algn="ctr">
                <a:lnSpc>
                  <a:spcPts val="2659"/>
                </a:lnSpc>
              </a:pPr>
            </a:p>
          </p:txBody>
        </p:sp>
      </p:grpSp>
      <p:sp>
        <p:nvSpPr>
          <p:cNvPr name="AutoShape 22" id="22"/>
          <p:cNvSpPr/>
          <p:nvPr/>
        </p:nvSpPr>
        <p:spPr>
          <a:xfrm>
            <a:off x="8244543" y="2066860"/>
            <a:ext cx="0" cy="7191440"/>
          </a:xfrm>
          <a:prstGeom prst="line">
            <a:avLst/>
          </a:prstGeom>
          <a:ln cap="flat" w="38100">
            <a:solidFill>
              <a:srgbClr val="000000"/>
            </a:solidFill>
            <a:prstDash val="sysDash"/>
            <a:headEnd type="none" len="sm" w="sm"/>
            <a:tailEnd type="none" len="sm" w="sm"/>
          </a:ln>
        </p:spPr>
      </p:sp>
      <p:grpSp>
        <p:nvGrpSpPr>
          <p:cNvPr name="Group 23" id="23"/>
          <p:cNvGrpSpPr/>
          <p:nvPr/>
        </p:nvGrpSpPr>
        <p:grpSpPr>
          <a:xfrm rot="0">
            <a:off x="672048" y="3571820"/>
            <a:ext cx="6953370" cy="4519748"/>
            <a:chOff x="0" y="0"/>
            <a:chExt cx="1077259" cy="700227"/>
          </a:xfrm>
        </p:grpSpPr>
        <p:sp>
          <p:nvSpPr>
            <p:cNvPr name="Freeform 24" id="24"/>
            <p:cNvSpPr/>
            <p:nvPr/>
          </p:nvSpPr>
          <p:spPr>
            <a:xfrm flipH="false" flipV="false" rot="0">
              <a:off x="0" y="0"/>
              <a:ext cx="1077259" cy="700227"/>
            </a:xfrm>
            <a:custGeom>
              <a:avLst/>
              <a:gdLst/>
              <a:ahLst/>
              <a:cxnLst/>
              <a:rect r="r" b="b" t="t" l="l"/>
              <a:pathLst>
                <a:path h="700227" w="1077259">
                  <a:moveTo>
                    <a:pt x="0" y="0"/>
                  </a:moveTo>
                  <a:lnTo>
                    <a:pt x="1077259" y="0"/>
                  </a:lnTo>
                  <a:lnTo>
                    <a:pt x="1077259" y="700227"/>
                  </a:lnTo>
                  <a:lnTo>
                    <a:pt x="0" y="700227"/>
                  </a:lnTo>
                  <a:close/>
                </a:path>
              </a:pathLst>
            </a:custGeom>
            <a:blipFill>
              <a:blip r:embed="rId4"/>
              <a:stretch>
                <a:fillRect l="-2000" t="0" r="-2000" b="0"/>
              </a:stretch>
            </a:blipFill>
          </p:spPr>
        </p:sp>
      </p:grpSp>
      <p:grpSp>
        <p:nvGrpSpPr>
          <p:cNvPr name="Group 25" id="25"/>
          <p:cNvGrpSpPr/>
          <p:nvPr/>
        </p:nvGrpSpPr>
        <p:grpSpPr>
          <a:xfrm rot="0">
            <a:off x="8931798" y="3630048"/>
            <a:ext cx="7719147" cy="4461520"/>
            <a:chOff x="0" y="0"/>
            <a:chExt cx="929831" cy="537425"/>
          </a:xfrm>
        </p:grpSpPr>
        <p:sp>
          <p:nvSpPr>
            <p:cNvPr name="Freeform 26" id="26"/>
            <p:cNvSpPr/>
            <p:nvPr/>
          </p:nvSpPr>
          <p:spPr>
            <a:xfrm flipH="false" flipV="false" rot="0">
              <a:off x="0" y="0"/>
              <a:ext cx="929831" cy="537425"/>
            </a:xfrm>
            <a:custGeom>
              <a:avLst/>
              <a:gdLst/>
              <a:ahLst/>
              <a:cxnLst/>
              <a:rect r="r" b="b" t="t" l="l"/>
              <a:pathLst>
                <a:path h="537425" w="929831">
                  <a:moveTo>
                    <a:pt x="0" y="0"/>
                  </a:moveTo>
                  <a:lnTo>
                    <a:pt x="929831" y="0"/>
                  </a:lnTo>
                  <a:lnTo>
                    <a:pt x="929831" y="537425"/>
                  </a:lnTo>
                  <a:lnTo>
                    <a:pt x="0" y="537425"/>
                  </a:lnTo>
                  <a:close/>
                </a:path>
              </a:pathLst>
            </a:custGeom>
            <a:blipFill>
              <a:blip r:embed="rId5"/>
              <a:stretch>
                <a:fillRect l="-478" t="0" r="-478" b="0"/>
              </a:stretch>
            </a:blipFill>
          </p:spPr>
        </p:sp>
      </p:grpSp>
      <p:sp>
        <p:nvSpPr>
          <p:cNvPr name="TextBox 27" id="27"/>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4.个人网站&amp;博客页面</a:t>
            </a:r>
          </a:p>
        </p:txBody>
      </p:sp>
      <p:sp>
        <p:nvSpPr>
          <p:cNvPr name="TextBox 28" id="28"/>
          <p:cNvSpPr txBox="true"/>
          <p:nvPr/>
        </p:nvSpPr>
        <p:spPr>
          <a:xfrm rot="0">
            <a:off x="1049705" y="2149076"/>
            <a:ext cx="2819065" cy="630059"/>
          </a:xfrm>
          <a:prstGeom prst="rect">
            <a:avLst/>
          </a:prstGeom>
        </p:spPr>
        <p:txBody>
          <a:bodyPr anchor="t" rtlCol="false" tIns="0" lIns="0" bIns="0" rIns="0">
            <a:spAutoFit/>
          </a:bodyPr>
          <a:lstStyle/>
          <a:p>
            <a:pPr algn="l">
              <a:lnSpc>
                <a:spcPts val="5172"/>
              </a:lnSpc>
            </a:pPr>
            <a:r>
              <a:rPr lang="en-US" sz="3694" b="true">
                <a:solidFill>
                  <a:srgbClr val="FFFFFF"/>
                </a:solidFill>
                <a:latin typeface="思源黑体 Bold"/>
                <a:ea typeface="思源黑体 Bold"/>
                <a:cs typeface="思源黑体 Bold"/>
                <a:sym typeface="思源黑体 Bold"/>
              </a:rPr>
              <a:t>1.个人网站</a:t>
            </a:r>
          </a:p>
        </p:txBody>
      </p:sp>
      <p:sp>
        <p:nvSpPr>
          <p:cNvPr name="TextBox 29" id="29"/>
          <p:cNvSpPr txBox="true"/>
          <p:nvPr/>
        </p:nvSpPr>
        <p:spPr>
          <a:xfrm rot="0">
            <a:off x="8931798" y="2149076"/>
            <a:ext cx="2819065" cy="630059"/>
          </a:xfrm>
          <a:prstGeom prst="rect">
            <a:avLst/>
          </a:prstGeom>
        </p:spPr>
        <p:txBody>
          <a:bodyPr anchor="t" rtlCol="false" tIns="0" lIns="0" bIns="0" rIns="0">
            <a:spAutoFit/>
          </a:bodyPr>
          <a:lstStyle/>
          <a:p>
            <a:pPr algn="l">
              <a:lnSpc>
                <a:spcPts val="5172"/>
              </a:lnSpc>
            </a:pPr>
            <a:r>
              <a:rPr lang="en-US" sz="3694" b="true">
                <a:solidFill>
                  <a:srgbClr val="FFFFFF"/>
                </a:solidFill>
                <a:latin typeface="思源黑体 Bold"/>
                <a:ea typeface="思源黑体 Bold"/>
                <a:cs typeface="思源黑体 Bold"/>
                <a:sym typeface="思源黑体 Bold"/>
              </a:rPr>
              <a:t>2.博客界面</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0">
            <a:off x="-2519156" y="-217191"/>
            <a:ext cx="10553966" cy="10740432"/>
          </a:xfrm>
          <a:custGeom>
            <a:avLst/>
            <a:gdLst/>
            <a:ahLst/>
            <a:cxnLst/>
            <a:rect r="r" b="b" t="t" l="l"/>
            <a:pathLst>
              <a:path h="10740432" w="10553966">
                <a:moveTo>
                  <a:pt x="0" y="0"/>
                </a:moveTo>
                <a:lnTo>
                  <a:pt x="10553966" y="0"/>
                </a:lnTo>
                <a:lnTo>
                  <a:pt x="10553966" y="10740432"/>
                </a:lnTo>
                <a:lnTo>
                  <a:pt x="0" y="107404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14400" y="1095257"/>
            <a:ext cx="7144453" cy="8096486"/>
          </a:xfrm>
          <a:custGeom>
            <a:avLst/>
            <a:gdLst/>
            <a:ahLst/>
            <a:cxnLst/>
            <a:rect r="r" b="b" t="t" l="l"/>
            <a:pathLst>
              <a:path h="8096486" w="7144453">
                <a:moveTo>
                  <a:pt x="0" y="0"/>
                </a:moveTo>
                <a:lnTo>
                  <a:pt x="7144454" y="0"/>
                </a:lnTo>
                <a:lnTo>
                  <a:pt x="7144454" y="8096486"/>
                </a:lnTo>
                <a:lnTo>
                  <a:pt x="0" y="8096486"/>
                </a:lnTo>
                <a:lnTo>
                  <a:pt x="0" y="0"/>
                </a:lnTo>
                <a:close/>
              </a:path>
            </a:pathLst>
          </a:custGeom>
          <a:blipFill>
            <a:blip r:embed="rId4"/>
            <a:stretch>
              <a:fillRect l="0" t="0" r="0" b="0"/>
            </a:stretch>
          </a:blipFill>
        </p:spPr>
      </p:sp>
      <p:sp>
        <p:nvSpPr>
          <p:cNvPr name="Freeform 4" id="4"/>
          <p:cNvSpPr/>
          <p:nvPr/>
        </p:nvSpPr>
        <p:spPr>
          <a:xfrm flipH="false" flipV="false" rot="-5400000">
            <a:off x="10359024" y="2711350"/>
            <a:ext cx="10726051" cy="5131901"/>
          </a:xfrm>
          <a:custGeom>
            <a:avLst/>
            <a:gdLst/>
            <a:ahLst/>
            <a:cxnLst/>
            <a:rect r="r" b="b" t="t" l="l"/>
            <a:pathLst>
              <a:path h="5131901" w="10726051">
                <a:moveTo>
                  <a:pt x="0" y="0"/>
                </a:moveTo>
                <a:lnTo>
                  <a:pt x="10726051" y="0"/>
                </a:lnTo>
                <a:lnTo>
                  <a:pt x="10726051" y="5131901"/>
                </a:lnTo>
                <a:lnTo>
                  <a:pt x="0" y="5131901"/>
                </a:lnTo>
                <a:lnTo>
                  <a:pt x="0" y="0"/>
                </a:lnTo>
                <a:close/>
              </a:path>
            </a:pathLst>
          </a:custGeom>
          <a:blipFill>
            <a:blip r:embed="rId5">
              <a:alphaModFix amt="31000"/>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7551991" y="2364616"/>
            <a:ext cx="10374400" cy="2354105"/>
          </a:xfrm>
          <a:prstGeom prst="rect">
            <a:avLst/>
          </a:prstGeom>
        </p:spPr>
        <p:txBody>
          <a:bodyPr anchor="t" rtlCol="false" tIns="0" lIns="0" bIns="0" rIns="0">
            <a:spAutoFit/>
          </a:bodyPr>
          <a:lstStyle/>
          <a:p>
            <a:pPr algn="l">
              <a:lnSpc>
                <a:spcPts val="19258"/>
              </a:lnSpc>
            </a:pPr>
            <a:r>
              <a:rPr lang="en-US" sz="13755" spc="-687">
                <a:solidFill>
                  <a:srgbClr val="000000"/>
                </a:solidFill>
                <a:latin typeface="可画标题黑-简"/>
                <a:ea typeface="可画标题黑-简"/>
                <a:cs typeface="可画标题黑-简"/>
                <a:sym typeface="可画标题黑-简"/>
              </a:rPr>
              <a:t>非常感谢您的</a:t>
            </a:r>
          </a:p>
        </p:txBody>
      </p:sp>
      <p:sp>
        <p:nvSpPr>
          <p:cNvPr name="TextBox 6" id="6"/>
          <p:cNvSpPr txBox="true"/>
          <p:nvPr/>
        </p:nvSpPr>
        <p:spPr>
          <a:xfrm rot="0">
            <a:off x="7551991" y="4278631"/>
            <a:ext cx="10374400" cy="2355704"/>
          </a:xfrm>
          <a:prstGeom prst="rect">
            <a:avLst/>
          </a:prstGeom>
        </p:spPr>
        <p:txBody>
          <a:bodyPr anchor="t" rtlCol="false" tIns="0" lIns="0" bIns="0" rIns="0">
            <a:spAutoFit/>
          </a:bodyPr>
          <a:lstStyle/>
          <a:p>
            <a:pPr algn="ctr">
              <a:lnSpc>
                <a:spcPts val="19258"/>
              </a:lnSpc>
            </a:pPr>
            <a:r>
              <a:rPr lang="en-US" sz="13755" spc="-687">
                <a:solidFill>
                  <a:srgbClr val="000000"/>
                </a:solidFill>
                <a:latin typeface="可画标题黑-简"/>
                <a:ea typeface="可画标题黑-简"/>
                <a:cs typeface="可画标题黑-简"/>
                <a:sym typeface="可画标题黑-简"/>
              </a:rPr>
              <a:t>观看</a:t>
            </a:r>
          </a:p>
        </p:txBody>
      </p:sp>
      <p:sp>
        <p:nvSpPr>
          <p:cNvPr name="AutoShape 7" id="7"/>
          <p:cNvSpPr/>
          <p:nvPr/>
        </p:nvSpPr>
        <p:spPr>
          <a:xfrm>
            <a:off x="7643468" y="6632736"/>
            <a:ext cx="8939304" cy="0"/>
          </a:xfrm>
          <a:prstGeom prst="line">
            <a:avLst/>
          </a:prstGeom>
          <a:ln cap="flat" w="47625">
            <a:solidFill>
              <a:srgbClr val="1055EB"/>
            </a:solidFill>
            <a:prstDash val="sysDot"/>
            <a:headEnd type="none" len="sm" w="sm"/>
            <a:tailEnd type="arrow" len="sm" w="med"/>
          </a:ln>
        </p:spPr>
      </p:sp>
      <p:grpSp>
        <p:nvGrpSpPr>
          <p:cNvPr name="Group 8" id="8"/>
          <p:cNvGrpSpPr/>
          <p:nvPr/>
        </p:nvGrpSpPr>
        <p:grpSpPr>
          <a:xfrm rot="0">
            <a:off x="16755403" y="457501"/>
            <a:ext cx="736545" cy="177377"/>
            <a:chOff x="0" y="0"/>
            <a:chExt cx="982060" cy="236503"/>
          </a:xfrm>
        </p:grpSpPr>
        <p:grpSp>
          <p:nvGrpSpPr>
            <p:cNvPr name="Group 9" id="9"/>
            <p:cNvGrpSpPr/>
            <p:nvPr/>
          </p:nvGrpSpPr>
          <p:grpSpPr>
            <a:xfrm rot="0">
              <a:off x="0" y="0"/>
              <a:ext cx="236503" cy="23650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372779" y="0"/>
              <a:ext cx="236503" cy="23650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745558" y="0"/>
              <a:ext cx="236503" cy="23650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8" id="18"/>
          <p:cNvGrpSpPr/>
          <p:nvPr/>
        </p:nvGrpSpPr>
        <p:grpSpPr>
          <a:xfrm rot="-10800000">
            <a:off x="6804840" y="9479081"/>
            <a:ext cx="11483160" cy="419459"/>
            <a:chOff x="0" y="0"/>
            <a:chExt cx="11125668" cy="406400"/>
          </a:xfrm>
        </p:grpSpPr>
        <p:sp>
          <p:nvSpPr>
            <p:cNvPr name="Freeform 19" id="19"/>
            <p:cNvSpPr/>
            <p:nvPr/>
          </p:nvSpPr>
          <p:spPr>
            <a:xfrm flipH="false" flipV="false" rot="0">
              <a:off x="0" y="0"/>
              <a:ext cx="11125668" cy="406400"/>
            </a:xfrm>
            <a:custGeom>
              <a:avLst/>
              <a:gdLst/>
              <a:ahLst/>
              <a:cxnLst/>
              <a:rect r="r" b="b" t="t" l="l"/>
              <a:pathLst>
                <a:path h="406400" w="11125668">
                  <a:moveTo>
                    <a:pt x="10922468" y="0"/>
                  </a:moveTo>
                  <a:lnTo>
                    <a:pt x="0" y="0"/>
                  </a:lnTo>
                  <a:lnTo>
                    <a:pt x="0" y="406400"/>
                  </a:lnTo>
                  <a:lnTo>
                    <a:pt x="10922468" y="406400"/>
                  </a:lnTo>
                  <a:lnTo>
                    <a:pt x="11125668" y="203200"/>
                  </a:lnTo>
                  <a:lnTo>
                    <a:pt x="10922468" y="0"/>
                  </a:lnTo>
                  <a:close/>
                </a:path>
              </a:pathLst>
            </a:custGeom>
            <a:solidFill>
              <a:srgbClr val="00C4CC">
                <a:alpha val="6667"/>
              </a:srgbClr>
            </a:solidFill>
          </p:spPr>
        </p:sp>
        <p:sp>
          <p:nvSpPr>
            <p:cNvPr name="TextBox 20" id="20"/>
            <p:cNvSpPr txBox="true"/>
            <p:nvPr/>
          </p:nvSpPr>
          <p:spPr>
            <a:xfrm>
              <a:off x="0" y="-38100"/>
              <a:ext cx="11011368" cy="444500"/>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7643468" y="6853200"/>
            <a:ext cx="8579499" cy="255080"/>
          </a:xfrm>
          <a:prstGeom prst="rect">
            <a:avLst/>
          </a:prstGeom>
        </p:spPr>
        <p:txBody>
          <a:bodyPr anchor="t" rtlCol="false" tIns="0" lIns="0" bIns="0" rIns="0">
            <a:spAutoFit/>
          </a:bodyPr>
          <a:lstStyle/>
          <a:p>
            <a:pPr algn="l">
              <a:lnSpc>
                <a:spcPts val="2095"/>
              </a:lnSpc>
            </a:pPr>
            <a:r>
              <a:rPr lang="en-US" sz="1496" spc="223">
                <a:solidFill>
                  <a:srgbClr val="000000"/>
                </a:solidFill>
                <a:latin typeface="字由点字典黑 Thin"/>
                <a:ea typeface="字由点字典黑 Thin"/>
                <a:cs typeface="字由点字典黑 Thin"/>
                <a:sym typeface="字由点字典黑 Thin"/>
              </a:rPr>
              <a:t>THANK YOU VERY MUCH FOR WATCHING CAREFULLY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grpSp>
        <p:nvGrpSpPr>
          <p:cNvPr name="Group 2" id="2"/>
          <p:cNvGrpSpPr/>
          <p:nvPr/>
        </p:nvGrpSpPr>
        <p:grpSpPr>
          <a:xfrm rot="0">
            <a:off x="0" y="6155121"/>
            <a:ext cx="18288000" cy="4411395"/>
            <a:chOff x="0" y="0"/>
            <a:chExt cx="24384000" cy="5881859"/>
          </a:xfrm>
        </p:grpSpPr>
        <p:sp>
          <p:nvSpPr>
            <p:cNvPr name="Freeform 3" id="3"/>
            <p:cNvSpPr/>
            <p:nvPr/>
          </p:nvSpPr>
          <p:spPr>
            <a:xfrm flipH="false" flipV="false" rot="0">
              <a:off x="0" y="0"/>
              <a:ext cx="12293519" cy="5881859"/>
            </a:xfrm>
            <a:custGeom>
              <a:avLst/>
              <a:gdLst/>
              <a:ahLst/>
              <a:cxnLst/>
              <a:rect r="r" b="b" t="t" l="l"/>
              <a:pathLst>
                <a:path h="5881859" w="12293519">
                  <a:moveTo>
                    <a:pt x="0" y="0"/>
                  </a:moveTo>
                  <a:lnTo>
                    <a:pt x="12293519" y="0"/>
                  </a:lnTo>
                  <a:lnTo>
                    <a:pt x="12293519" y="5881859"/>
                  </a:lnTo>
                  <a:lnTo>
                    <a:pt x="0" y="5881859"/>
                  </a:lnTo>
                  <a:lnTo>
                    <a:pt x="0" y="0"/>
                  </a:lnTo>
                  <a:close/>
                </a:path>
              </a:pathLst>
            </a:custGeom>
            <a:blipFill>
              <a:blip r:embed="rId2">
                <a:alphaModFix amt="124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2090481" y="0"/>
              <a:ext cx="12293519" cy="5881859"/>
            </a:xfrm>
            <a:custGeom>
              <a:avLst/>
              <a:gdLst/>
              <a:ahLst/>
              <a:cxnLst/>
              <a:rect r="r" b="b" t="t" l="l"/>
              <a:pathLst>
                <a:path h="5881859" w="12293519">
                  <a:moveTo>
                    <a:pt x="0" y="0"/>
                  </a:moveTo>
                  <a:lnTo>
                    <a:pt x="12293519" y="0"/>
                  </a:lnTo>
                  <a:lnTo>
                    <a:pt x="12293519" y="5881859"/>
                  </a:lnTo>
                  <a:lnTo>
                    <a:pt x="0" y="5881859"/>
                  </a:lnTo>
                  <a:lnTo>
                    <a:pt x="0" y="0"/>
                  </a:lnTo>
                  <a:close/>
                </a:path>
              </a:pathLst>
            </a:custGeom>
            <a:blipFill>
              <a:blip r:embed="rId2">
                <a:alphaModFix amt="12400"/>
                <a:extLst>
                  <a:ext uri="{96DAC541-7B7A-43D3-8B79-37D633B846F1}">
                    <asvg:svgBlip xmlns:asvg="http://schemas.microsoft.com/office/drawing/2016/SVG/main" r:embed="rId3"/>
                  </a:ext>
                </a:extLst>
              </a:blip>
              <a:stretch>
                <a:fillRect l="0" t="0" r="0" b="0"/>
              </a:stretch>
            </a:blipFill>
          </p:spPr>
        </p:sp>
      </p:grpSp>
      <p:sp>
        <p:nvSpPr>
          <p:cNvPr name="Freeform 5" id="5"/>
          <p:cNvSpPr/>
          <p:nvPr/>
        </p:nvSpPr>
        <p:spPr>
          <a:xfrm flipH="false" flipV="false" rot="0">
            <a:off x="9478929" y="661146"/>
            <a:ext cx="8809071" cy="8964708"/>
          </a:xfrm>
          <a:custGeom>
            <a:avLst/>
            <a:gdLst/>
            <a:ahLst/>
            <a:cxnLst/>
            <a:rect r="r" b="b" t="t" l="l"/>
            <a:pathLst>
              <a:path h="8964708" w="8809071">
                <a:moveTo>
                  <a:pt x="0" y="0"/>
                </a:moveTo>
                <a:lnTo>
                  <a:pt x="8809071" y="0"/>
                </a:lnTo>
                <a:lnTo>
                  <a:pt x="8809071" y="8964708"/>
                </a:lnTo>
                <a:lnTo>
                  <a:pt x="0" y="89647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028700" y="1781238"/>
            <a:ext cx="2197747" cy="2197747"/>
            <a:chOff x="0" y="0"/>
            <a:chExt cx="481499" cy="481499"/>
          </a:xfrm>
        </p:grpSpPr>
        <p:sp>
          <p:nvSpPr>
            <p:cNvPr name="Freeform 7" id="7"/>
            <p:cNvSpPr/>
            <p:nvPr/>
          </p:nvSpPr>
          <p:spPr>
            <a:xfrm flipH="false" flipV="false" rot="0">
              <a:off x="0" y="0"/>
              <a:ext cx="481499" cy="481499"/>
            </a:xfrm>
            <a:custGeom>
              <a:avLst/>
              <a:gdLst/>
              <a:ahLst/>
              <a:cxnLst/>
              <a:rect r="r" b="b" t="t" l="l"/>
              <a:pathLst>
                <a:path h="481499" w="481499">
                  <a:moveTo>
                    <a:pt x="102157" y="0"/>
                  </a:moveTo>
                  <a:lnTo>
                    <a:pt x="379341" y="0"/>
                  </a:lnTo>
                  <a:cubicBezTo>
                    <a:pt x="435761" y="0"/>
                    <a:pt x="481499" y="45737"/>
                    <a:pt x="481499" y="102157"/>
                  </a:cubicBezTo>
                  <a:lnTo>
                    <a:pt x="481499" y="379341"/>
                  </a:lnTo>
                  <a:cubicBezTo>
                    <a:pt x="481499" y="435761"/>
                    <a:pt x="435761" y="481499"/>
                    <a:pt x="379341" y="481499"/>
                  </a:cubicBezTo>
                  <a:lnTo>
                    <a:pt x="102157" y="481499"/>
                  </a:lnTo>
                  <a:cubicBezTo>
                    <a:pt x="75063" y="481499"/>
                    <a:pt x="49079" y="470736"/>
                    <a:pt x="29921" y="451578"/>
                  </a:cubicBezTo>
                  <a:cubicBezTo>
                    <a:pt x="10763" y="432419"/>
                    <a:pt x="0" y="406435"/>
                    <a:pt x="0" y="379341"/>
                  </a:cubicBezTo>
                  <a:lnTo>
                    <a:pt x="0" y="102157"/>
                  </a:lnTo>
                  <a:cubicBezTo>
                    <a:pt x="0" y="45737"/>
                    <a:pt x="45737" y="0"/>
                    <a:pt x="102157" y="0"/>
                  </a:cubicBezTo>
                  <a:close/>
                </a:path>
              </a:pathLst>
            </a:custGeom>
            <a:solidFill>
              <a:srgbClr val="1055EB"/>
            </a:solidFill>
          </p:spPr>
        </p:sp>
        <p:sp>
          <p:nvSpPr>
            <p:cNvPr name="TextBox 8" id="8"/>
            <p:cNvSpPr txBox="true"/>
            <p:nvPr/>
          </p:nvSpPr>
          <p:spPr>
            <a:xfrm>
              <a:off x="0" y="-38100"/>
              <a:ext cx="481499" cy="519599"/>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3654143" y="2440211"/>
            <a:ext cx="2838069" cy="879801"/>
          </a:xfrm>
          <a:custGeom>
            <a:avLst/>
            <a:gdLst/>
            <a:ahLst/>
            <a:cxnLst/>
            <a:rect r="r" b="b" t="t" l="l"/>
            <a:pathLst>
              <a:path h="879801" w="2838069">
                <a:moveTo>
                  <a:pt x="0" y="0"/>
                </a:moveTo>
                <a:lnTo>
                  <a:pt x="2838069" y="0"/>
                </a:lnTo>
                <a:lnTo>
                  <a:pt x="2838069" y="879801"/>
                </a:lnTo>
                <a:lnTo>
                  <a:pt x="0" y="879801"/>
                </a:lnTo>
                <a:lnTo>
                  <a:pt x="0" y="0"/>
                </a:lnTo>
                <a:close/>
              </a:path>
            </a:pathLst>
          </a:custGeom>
          <a:blipFill>
            <a:blip r:embed="rId6">
              <a:alphaModFix amt="19999"/>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10674251" y="1853792"/>
            <a:ext cx="6633619" cy="7152149"/>
          </a:xfrm>
          <a:custGeom>
            <a:avLst/>
            <a:gdLst/>
            <a:ahLst/>
            <a:cxnLst/>
            <a:rect r="r" b="b" t="t" l="l"/>
            <a:pathLst>
              <a:path h="7152149" w="6633619">
                <a:moveTo>
                  <a:pt x="0" y="0"/>
                </a:moveTo>
                <a:lnTo>
                  <a:pt x="6633618" y="0"/>
                </a:lnTo>
                <a:lnTo>
                  <a:pt x="6633618" y="7152149"/>
                </a:lnTo>
                <a:lnTo>
                  <a:pt x="0" y="7152149"/>
                </a:lnTo>
                <a:lnTo>
                  <a:pt x="0" y="0"/>
                </a:lnTo>
                <a:close/>
              </a:path>
            </a:pathLst>
          </a:custGeom>
          <a:blipFill>
            <a:blip r:embed="rId8"/>
            <a:stretch>
              <a:fillRect l="0" t="0" r="0" b="0"/>
            </a:stretch>
          </a:blipFill>
        </p:spPr>
      </p:sp>
      <p:sp>
        <p:nvSpPr>
          <p:cNvPr name="TextBox 11" id="11"/>
          <p:cNvSpPr txBox="true"/>
          <p:nvPr/>
        </p:nvSpPr>
        <p:spPr>
          <a:xfrm rot="0">
            <a:off x="1028700" y="1739562"/>
            <a:ext cx="2197747" cy="1974271"/>
          </a:xfrm>
          <a:prstGeom prst="rect">
            <a:avLst/>
          </a:prstGeom>
        </p:spPr>
        <p:txBody>
          <a:bodyPr anchor="t" rtlCol="false" tIns="0" lIns="0" bIns="0" rIns="0">
            <a:spAutoFit/>
          </a:bodyPr>
          <a:lstStyle/>
          <a:p>
            <a:pPr algn="ctr">
              <a:lnSpc>
                <a:spcPts val="16016"/>
              </a:lnSpc>
            </a:pPr>
            <a:r>
              <a:rPr lang="en-US" b="true" sz="11440" spc="-457">
                <a:solidFill>
                  <a:srgbClr val="FFFFFF"/>
                </a:solidFill>
                <a:latin typeface="思源黑体 Bold"/>
                <a:ea typeface="思源黑体 Bold"/>
                <a:cs typeface="思源黑体 Bold"/>
                <a:sym typeface="思源黑体 Bold"/>
              </a:rPr>
              <a:t>01</a:t>
            </a:r>
          </a:p>
        </p:txBody>
      </p:sp>
      <p:sp>
        <p:nvSpPr>
          <p:cNvPr name="TextBox 12" id="12"/>
          <p:cNvSpPr txBox="true"/>
          <p:nvPr/>
        </p:nvSpPr>
        <p:spPr>
          <a:xfrm rot="0">
            <a:off x="876300" y="4170481"/>
            <a:ext cx="10927023" cy="1984640"/>
          </a:xfrm>
          <a:prstGeom prst="rect">
            <a:avLst/>
          </a:prstGeom>
        </p:spPr>
        <p:txBody>
          <a:bodyPr anchor="t" rtlCol="false" tIns="0" lIns="0" bIns="0" rIns="0">
            <a:spAutoFit/>
          </a:bodyPr>
          <a:lstStyle/>
          <a:p>
            <a:pPr algn="l">
              <a:lnSpc>
                <a:spcPts val="16383"/>
              </a:lnSpc>
            </a:pPr>
            <a:r>
              <a:rPr lang="en-US" sz="11702" b="true">
                <a:solidFill>
                  <a:srgbClr val="000000"/>
                </a:solidFill>
                <a:latin typeface="思源黑体 Bold"/>
                <a:ea typeface="思源黑体 Bold"/>
                <a:cs typeface="思源黑体 Bold"/>
                <a:sym typeface="思源黑体 Bold"/>
              </a:rPr>
              <a:t>安全数据分析</a:t>
            </a:r>
          </a:p>
        </p:txBody>
      </p:sp>
      <p:grpSp>
        <p:nvGrpSpPr>
          <p:cNvPr name="Group 13" id="13"/>
          <p:cNvGrpSpPr/>
          <p:nvPr/>
        </p:nvGrpSpPr>
        <p:grpSpPr>
          <a:xfrm rot="0">
            <a:off x="16755403" y="457501"/>
            <a:ext cx="736545" cy="177377"/>
            <a:chOff x="0" y="0"/>
            <a:chExt cx="982060" cy="236503"/>
          </a:xfrm>
        </p:grpSpPr>
        <p:grpSp>
          <p:nvGrpSpPr>
            <p:cNvPr name="Group 14" id="14"/>
            <p:cNvGrpSpPr/>
            <p:nvPr/>
          </p:nvGrpSpPr>
          <p:grpSpPr>
            <a:xfrm rot="0">
              <a:off x="0" y="0"/>
              <a:ext cx="236503" cy="236503"/>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372779" y="0"/>
              <a:ext cx="236503" cy="236503"/>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745558" y="0"/>
              <a:ext cx="236503" cy="236503"/>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Freeform 16" id="16"/>
          <p:cNvSpPr/>
          <p:nvPr/>
        </p:nvSpPr>
        <p:spPr>
          <a:xfrm flipH="false" flipV="false" rot="0">
            <a:off x="3727683" y="3211496"/>
            <a:ext cx="9832620" cy="3748686"/>
          </a:xfrm>
          <a:custGeom>
            <a:avLst/>
            <a:gdLst/>
            <a:ahLst/>
            <a:cxnLst/>
            <a:rect r="r" b="b" t="t" l="l"/>
            <a:pathLst>
              <a:path h="3748686" w="9832620">
                <a:moveTo>
                  <a:pt x="0" y="0"/>
                </a:moveTo>
                <a:lnTo>
                  <a:pt x="9832620" y="0"/>
                </a:lnTo>
                <a:lnTo>
                  <a:pt x="9832620" y="3748686"/>
                </a:lnTo>
                <a:lnTo>
                  <a:pt x="0" y="3748686"/>
                </a:lnTo>
                <a:lnTo>
                  <a:pt x="0" y="0"/>
                </a:lnTo>
                <a:close/>
              </a:path>
            </a:pathLst>
          </a:custGeom>
          <a:blipFill>
            <a:blip r:embed="rId4"/>
            <a:stretch>
              <a:fillRect l="0" t="0" r="0" b="0"/>
            </a:stretch>
          </a:blipFill>
        </p:spPr>
      </p:sp>
      <p:sp>
        <p:nvSpPr>
          <p:cNvPr name="TextBox 17" id="17"/>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1.数据预处理</a:t>
            </a:r>
          </a:p>
        </p:txBody>
      </p:sp>
      <p:sp>
        <p:nvSpPr>
          <p:cNvPr name="TextBox 18" id="18"/>
          <p:cNvSpPr txBox="true"/>
          <p:nvPr/>
        </p:nvSpPr>
        <p:spPr>
          <a:xfrm rot="0">
            <a:off x="1202278" y="2180064"/>
            <a:ext cx="7139626" cy="630059"/>
          </a:xfrm>
          <a:prstGeom prst="rect">
            <a:avLst/>
          </a:prstGeom>
        </p:spPr>
        <p:txBody>
          <a:bodyPr anchor="t" rtlCol="false" tIns="0" lIns="0" bIns="0" rIns="0">
            <a:spAutoFit/>
          </a:bodyPr>
          <a:lstStyle/>
          <a:p>
            <a:pPr algn="l">
              <a:lnSpc>
                <a:spcPts val="5172"/>
              </a:lnSpc>
            </a:pPr>
            <a:r>
              <a:rPr lang="en-US" sz="3694" b="true">
                <a:solidFill>
                  <a:srgbClr val="000000"/>
                </a:solidFill>
                <a:latin typeface="思源黑体 Bold"/>
                <a:ea typeface="思源黑体 Bold"/>
                <a:cs typeface="思源黑体 Bold"/>
                <a:sym typeface="思源黑体 Bold"/>
              </a:rPr>
              <a:t>来源：网络安全数据 00-05 folder</a:t>
            </a:r>
          </a:p>
        </p:txBody>
      </p:sp>
      <p:sp>
        <p:nvSpPr>
          <p:cNvPr name="TextBox 19" id="19"/>
          <p:cNvSpPr txBox="true"/>
          <p:nvPr/>
        </p:nvSpPr>
        <p:spPr>
          <a:xfrm rot="0">
            <a:off x="4549469" y="7303082"/>
            <a:ext cx="8460232" cy="1819911"/>
          </a:xfrm>
          <a:prstGeom prst="rect">
            <a:avLst/>
          </a:prstGeom>
        </p:spPr>
        <p:txBody>
          <a:bodyPr anchor="t" rtlCol="false" tIns="0" lIns="0" bIns="0" rIns="0">
            <a:spAutoFit/>
          </a:bodyPr>
          <a:lstStyle/>
          <a:p>
            <a:pPr algn="ctr">
              <a:lnSpc>
                <a:spcPts val="3639"/>
              </a:lnSpc>
              <a:spcBef>
                <a:spcPct val="0"/>
              </a:spcBef>
            </a:pPr>
            <a:r>
              <a:rPr lang="en-US" sz="2599">
                <a:solidFill>
                  <a:srgbClr val="000000"/>
                </a:solidFill>
                <a:latin typeface="字由点字典黑"/>
                <a:ea typeface="字由点字典黑"/>
                <a:cs typeface="字由点字典黑"/>
                <a:sym typeface="字由点字典黑"/>
              </a:rPr>
              <a:t>选出两种目标日志文件，上传至服务器，以jason的形式读入并各自合成dataframe</a:t>
            </a:r>
          </a:p>
          <a:p>
            <a:pPr algn="ctr">
              <a:lnSpc>
                <a:spcPts val="3639"/>
              </a:lnSpc>
              <a:spcBef>
                <a:spcPct val="0"/>
              </a:spcBef>
            </a:pPr>
          </a:p>
          <a:p>
            <a:pPr algn="ctr">
              <a:lnSpc>
                <a:spcPts val="3639"/>
              </a:lnSpc>
              <a:spcBef>
                <a:spcPct val="0"/>
              </a:spcBef>
            </a:pPr>
            <a:r>
              <a:rPr lang="en-US" sz="2599">
                <a:solidFill>
                  <a:srgbClr val="000000"/>
                </a:solidFill>
                <a:latin typeface="字由点字典黑"/>
                <a:ea typeface="字由点字典黑"/>
                <a:cs typeface="字由点字典黑"/>
                <a:sym typeface="字由点字典黑"/>
              </a:rPr>
              <a:t>随后创建临时视图，用于后续操作</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Freeform 16" id="16"/>
          <p:cNvSpPr/>
          <p:nvPr/>
        </p:nvSpPr>
        <p:spPr>
          <a:xfrm flipH="false" flipV="false" rot="0">
            <a:off x="1320889" y="3017922"/>
            <a:ext cx="5364607" cy="5116494"/>
          </a:xfrm>
          <a:custGeom>
            <a:avLst/>
            <a:gdLst/>
            <a:ahLst/>
            <a:cxnLst/>
            <a:rect r="r" b="b" t="t" l="l"/>
            <a:pathLst>
              <a:path h="5116494" w="5364607">
                <a:moveTo>
                  <a:pt x="0" y="0"/>
                </a:moveTo>
                <a:lnTo>
                  <a:pt x="5364607" y="0"/>
                </a:lnTo>
                <a:lnTo>
                  <a:pt x="5364607" y="5116494"/>
                </a:lnTo>
                <a:lnTo>
                  <a:pt x="0" y="5116494"/>
                </a:lnTo>
                <a:lnTo>
                  <a:pt x="0" y="0"/>
                </a:lnTo>
                <a:close/>
              </a:path>
            </a:pathLst>
          </a:custGeom>
          <a:blipFill>
            <a:blip r:embed="rId4"/>
            <a:stretch>
              <a:fillRect l="0" t="0" r="0" b="0"/>
            </a:stretch>
          </a:blipFill>
        </p:spPr>
      </p:sp>
      <p:sp>
        <p:nvSpPr>
          <p:cNvPr name="Freeform 17" id="17"/>
          <p:cNvSpPr/>
          <p:nvPr/>
        </p:nvSpPr>
        <p:spPr>
          <a:xfrm flipH="false" flipV="false" rot="0">
            <a:off x="7525776" y="3813188"/>
            <a:ext cx="9229627" cy="3945665"/>
          </a:xfrm>
          <a:custGeom>
            <a:avLst/>
            <a:gdLst/>
            <a:ahLst/>
            <a:cxnLst/>
            <a:rect r="r" b="b" t="t" l="l"/>
            <a:pathLst>
              <a:path h="3945665" w="9229627">
                <a:moveTo>
                  <a:pt x="0" y="0"/>
                </a:moveTo>
                <a:lnTo>
                  <a:pt x="9229627" y="0"/>
                </a:lnTo>
                <a:lnTo>
                  <a:pt x="9229627" y="3945665"/>
                </a:lnTo>
                <a:lnTo>
                  <a:pt x="0" y="3945665"/>
                </a:lnTo>
                <a:lnTo>
                  <a:pt x="0" y="0"/>
                </a:lnTo>
                <a:close/>
              </a:path>
            </a:pathLst>
          </a:custGeom>
          <a:blipFill>
            <a:blip r:embed="rId5"/>
            <a:stretch>
              <a:fillRect l="0" t="0" r="0" b="0"/>
            </a:stretch>
          </a:blipFill>
        </p:spPr>
      </p:sp>
      <p:sp>
        <p:nvSpPr>
          <p:cNvPr name="TextBox 18" id="18"/>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1.过滤、分组和排序</a:t>
            </a:r>
          </a:p>
        </p:txBody>
      </p:sp>
      <p:sp>
        <p:nvSpPr>
          <p:cNvPr name="TextBox 19" id="19"/>
          <p:cNvSpPr txBox="true"/>
          <p:nvPr/>
        </p:nvSpPr>
        <p:spPr>
          <a:xfrm rot="0">
            <a:off x="1185329" y="1925829"/>
            <a:ext cx="8665038" cy="630059"/>
          </a:xfrm>
          <a:prstGeom prst="rect">
            <a:avLst/>
          </a:prstGeom>
        </p:spPr>
        <p:txBody>
          <a:bodyPr anchor="t" rtlCol="false" tIns="0" lIns="0" bIns="0" rIns="0">
            <a:spAutoFit/>
          </a:bodyPr>
          <a:lstStyle/>
          <a:p>
            <a:pPr algn="l">
              <a:lnSpc>
                <a:spcPts val="5172"/>
              </a:lnSpc>
            </a:pPr>
            <a:r>
              <a:rPr lang="en-US" sz="3694" b="true">
                <a:solidFill>
                  <a:srgbClr val="000000"/>
                </a:solidFill>
                <a:latin typeface="思源黑体 Bold"/>
                <a:ea typeface="思源黑体 Bold"/>
                <a:cs typeface="思源黑体 Bold"/>
                <a:sym typeface="思源黑体 Bold"/>
              </a:rPr>
              <a:t>目标：筛选出各uri数据条目数并排序</a:t>
            </a:r>
          </a:p>
        </p:txBody>
      </p:sp>
      <p:sp>
        <p:nvSpPr>
          <p:cNvPr name="TextBox 20" id="20"/>
          <p:cNvSpPr txBox="true"/>
          <p:nvPr/>
        </p:nvSpPr>
        <p:spPr>
          <a:xfrm rot="0">
            <a:off x="-691975" y="8524941"/>
            <a:ext cx="8460232" cy="573406"/>
          </a:xfrm>
          <a:prstGeom prst="rect">
            <a:avLst/>
          </a:prstGeom>
        </p:spPr>
        <p:txBody>
          <a:bodyPr anchor="t" rtlCol="false" tIns="0" lIns="0" bIns="0" rIns="0">
            <a:spAutoFit/>
          </a:bodyPr>
          <a:lstStyle/>
          <a:p>
            <a:pPr algn="ctr">
              <a:lnSpc>
                <a:spcPts val="4619"/>
              </a:lnSpc>
              <a:spcBef>
                <a:spcPct val="0"/>
              </a:spcBef>
            </a:pPr>
            <a:r>
              <a:rPr lang="en-US" sz="3299">
                <a:solidFill>
                  <a:srgbClr val="000000"/>
                </a:solidFill>
                <a:latin typeface="字由点字典黑 Bold"/>
                <a:ea typeface="字由点字典黑 Bold"/>
                <a:cs typeface="字由点字典黑 Bold"/>
                <a:sym typeface="字由点字典黑 Bold"/>
              </a:rPr>
              <a:t>Spark SQL API</a:t>
            </a:r>
          </a:p>
        </p:txBody>
      </p:sp>
      <p:sp>
        <p:nvSpPr>
          <p:cNvPr name="TextBox 21" id="21"/>
          <p:cNvSpPr txBox="true"/>
          <p:nvPr/>
        </p:nvSpPr>
        <p:spPr>
          <a:xfrm rot="0">
            <a:off x="7768257" y="8524941"/>
            <a:ext cx="8460232" cy="573406"/>
          </a:xfrm>
          <a:prstGeom prst="rect">
            <a:avLst/>
          </a:prstGeom>
        </p:spPr>
        <p:txBody>
          <a:bodyPr anchor="t" rtlCol="false" tIns="0" lIns="0" bIns="0" rIns="0">
            <a:spAutoFit/>
          </a:bodyPr>
          <a:lstStyle/>
          <a:p>
            <a:pPr algn="ctr">
              <a:lnSpc>
                <a:spcPts val="4619"/>
              </a:lnSpc>
              <a:spcBef>
                <a:spcPct val="0"/>
              </a:spcBef>
            </a:pPr>
            <a:r>
              <a:rPr lang="en-US" sz="3299">
                <a:solidFill>
                  <a:srgbClr val="000000"/>
                </a:solidFill>
                <a:latin typeface="字由点字典黑 Bold"/>
                <a:ea typeface="字由点字典黑 Bold"/>
                <a:cs typeface="字由点字典黑 Bold"/>
                <a:sym typeface="字由点字典黑 Bold"/>
              </a:rPr>
              <a:t>Spark Dataframe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Freeform 16" id="16"/>
          <p:cNvSpPr/>
          <p:nvPr/>
        </p:nvSpPr>
        <p:spPr>
          <a:xfrm flipH="false" flipV="false" rot="0">
            <a:off x="1704368" y="3265820"/>
            <a:ext cx="5785601" cy="4237953"/>
          </a:xfrm>
          <a:custGeom>
            <a:avLst/>
            <a:gdLst/>
            <a:ahLst/>
            <a:cxnLst/>
            <a:rect r="r" b="b" t="t" l="l"/>
            <a:pathLst>
              <a:path h="4237953" w="5785601">
                <a:moveTo>
                  <a:pt x="0" y="0"/>
                </a:moveTo>
                <a:lnTo>
                  <a:pt x="5785601" y="0"/>
                </a:lnTo>
                <a:lnTo>
                  <a:pt x="5785601" y="4237953"/>
                </a:lnTo>
                <a:lnTo>
                  <a:pt x="0" y="4237953"/>
                </a:lnTo>
                <a:lnTo>
                  <a:pt x="0" y="0"/>
                </a:lnTo>
                <a:close/>
              </a:path>
            </a:pathLst>
          </a:custGeom>
          <a:blipFill>
            <a:blip r:embed="rId4"/>
            <a:stretch>
              <a:fillRect l="0" t="0" r="0" b="0"/>
            </a:stretch>
          </a:blipFill>
        </p:spPr>
      </p:sp>
      <p:sp>
        <p:nvSpPr>
          <p:cNvPr name="Freeform 17" id="17"/>
          <p:cNvSpPr/>
          <p:nvPr/>
        </p:nvSpPr>
        <p:spPr>
          <a:xfrm flipH="false" flipV="false" rot="0">
            <a:off x="8116258" y="3679879"/>
            <a:ext cx="8266266" cy="3409835"/>
          </a:xfrm>
          <a:custGeom>
            <a:avLst/>
            <a:gdLst/>
            <a:ahLst/>
            <a:cxnLst/>
            <a:rect r="r" b="b" t="t" l="l"/>
            <a:pathLst>
              <a:path h="3409835" w="8266266">
                <a:moveTo>
                  <a:pt x="0" y="0"/>
                </a:moveTo>
                <a:lnTo>
                  <a:pt x="8266266" y="0"/>
                </a:lnTo>
                <a:lnTo>
                  <a:pt x="8266266" y="3409834"/>
                </a:lnTo>
                <a:lnTo>
                  <a:pt x="0" y="3409834"/>
                </a:lnTo>
                <a:lnTo>
                  <a:pt x="0" y="0"/>
                </a:lnTo>
                <a:close/>
              </a:path>
            </a:pathLst>
          </a:custGeom>
          <a:blipFill>
            <a:blip r:embed="rId5"/>
            <a:stretch>
              <a:fillRect l="0" t="0" r="0" b="0"/>
            </a:stretch>
          </a:blipFill>
        </p:spPr>
      </p:sp>
      <p:sp>
        <p:nvSpPr>
          <p:cNvPr name="TextBox 18" id="18"/>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1.数据预处理</a:t>
            </a:r>
          </a:p>
        </p:txBody>
      </p:sp>
      <p:sp>
        <p:nvSpPr>
          <p:cNvPr name="TextBox 19" id="19"/>
          <p:cNvSpPr txBox="true"/>
          <p:nvPr/>
        </p:nvSpPr>
        <p:spPr>
          <a:xfrm rot="0">
            <a:off x="1202278" y="2180064"/>
            <a:ext cx="10004011" cy="630059"/>
          </a:xfrm>
          <a:prstGeom prst="rect">
            <a:avLst/>
          </a:prstGeom>
        </p:spPr>
        <p:txBody>
          <a:bodyPr anchor="t" rtlCol="false" tIns="0" lIns="0" bIns="0" rIns="0">
            <a:spAutoFit/>
          </a:bodyPr>
          <a:lstStyle/>
          <a:p>
            <a:pPr algn="l">
              <a:lnSpc>
                <a:spcPts val="5172"/>
              </a:lnSpc>
            </a:pPr>
            <a:r>
              <a:rPr lang="en-US" sz="3694" b="true">
                <a:solidFill>
                  <a:srgbClr val="000000"/>
                </a:solidFill>
                <a:latin typeface="思源黑体 Bold"/>
                <a:ea typeface="思源黑体 Bold"/>
                <a:cs typeface="思源黑体 Bold"/>
                <a:sym typeface="思源黑体 Bold"/>
              </a:rPr>
              <a:t>目标：Join两个数据集并依照特定列进行筛选</a:t>
            </a:r>
          </a:p>
        </p:txBody>
      </p:sp>
      <p:sp>
        <p:nvSpPr>
          <p:cNvPr name="TextBox 20" id="20"/>
          <p:cNvSpPr txBox="true"/>
          <p:nvPr/>
        </p:nvSpPr>
        <p:spPr>
          <a:xfrm rot="0">
            <a:off x="4396928" y="8020962"/>
            <a:ext cx="8900907" cy="1012191"/>
          </a:xfrm>
          <a:prstGeom prst="rect">
            <a:avLst/>
          </a:prstGeom>
        </p:spPr>
        <p:txBody>
          <a:bodyPr anchor="t" rtlCol="false" tIns="0" lIns="0" bIns="0" rIns="0">
            <a:spAutoFit/>
          </a:bodyPr>
          <a:lstStyle/>
          <a:p>
            <a:pPr algn="ctr">
              <a:lnSpc>
                <a:spcPts val="4059"/>
              </a:lnSpc>
              <a:spcBef>
                <a:spcPct val="0"/>
              </a:spcBef>
            </a:pPr>
            <a:r>
              <a:rPr lang="en-US" sz="2899">
                <a:solidFill>
                  <a:srgbClr val="000000"/>
                </a:solidFill>
                <a:latin typeface="字由点字典黑"/>
                <a:ea typeface="字由点字典黑"/>
                <a:cs typeface="字由点字典黑"/>
                <a:sym typeface="字由点字典黑"/>
              </a:rPr>
              <a:t>问题： http_log 与 dns_log 合成后为空表，无合并数据用于筛选，故无法进行</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grpSp>
        <p:nvGrpSpPr>
          <p:cNvPr name="Group 2" id="2"/>
          <p:cNvGrpSpPr/>
          <p:nvPr/>
        </p:nvGrpSpPr>
        <p:grpSpPr>
          <a:xfrm rot="0">
            <a:off x="0" y="6155121"/>
            <a:ext cx="18288000" cy="4411395"/>
            <a:chOff x="0" y="0"/>
            <a:chExt cx="24384000" cy="5881859"/>
          </a:xfrm>
        </p:grpSpPr>
        <p:sp>
          <p:nvSpPr>
            <p:cNvPr name="Freeform 3" id="3"/>
            <p:cNvSpPr/>
            <p:nvPr/>
          </p:nvSpPr>
          <p:spPr>
            <a:xfrm flipH="false" flipV="false" rot="0">
              <a:off x="0" y="0"/>
              <a:ext cx="12293519" cy="5881859"/>
            </a:xfrm>
            <a:custGeom>
              <a:avLst/>
              <a:gdLst/>
              <a:ahLst/>
              <a:cxnLst/>
              <a:rect r="r" b="b" t="t" l="l"/>
              <a:pathLst>
                <a:path h="5881859" w="12293519">
                  <a:moveTo>
                    <a:pt x="0" y="0"/>
                  </a:moveTo>
                  <a:lnTo>
                    <a:pt x="12293519" y="0"/>
                  </a:lnTo>
                  <a:lnTo>
                    <a:pt x="12293519" y="5881859"/>
                  </a:lnTo>
                  <a:lnTo>
                    <a:pt x="0" y="5881859"/>
                  </a:lnTo>
                  <a:lnTo>
                    <a:pt x="0" y="0"/>
                  </a:lnTo>
                  <a:close/>
                </a:path>
              </a:pathLst>
            </a:custGeom>
            <a:blipFill>
              <a:blip r:embed="rId2">
                <a:alphaModFix amt="124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2090481" y="0"/>
              <a:ext cx="12293519" cy="5881859"/>
            </a:xfrm>
            <a:custGeom>
              <a:avLst/>
              <a:gdLst/>
              <a:ahLst/>
              <a:cxnLst/>
              <a:rect r="r" b="b" t="t" l="l"/>
              <a:pathLst>
                <a:path h="5881859" w="12293519">
                  <a:moveTo>
                    <a:pt x="0" y="0"/>
                  </a:moveTo>
                  <a:lnTo>
                    <a:pt x="12293519" y="0"/>
                  </a:lnTo>
                  <a:lnTo>
                    <a:pt x="12293519" y="5881859"/>
                  </a:lnTo>
                  <a:lnTo>
                    <a:pt x="0" y="5881859"/>
                  </a:lnTo>
                  <a:lnTo>
                    <a:pt x="0" y="0"/>
                  </a:lnTo>
                  <a:close/>
                </a:path>
              </a:pathLst>
            </a:custGeom>
            <a:blipFill>
              <a:blip r:embed="rId2">
                <a:alphaModFix amt="12400"/>
                <a:extLst>
                  <a:ext uri="{96DAC541-7B7A-43D3-8B79-37D633B846F1}">
                    <asvg:svgBlip xmlns:asvg="http://schemas.microsoft.com/office/drawing/2016/SVG/main" r:embed="rId3"/>
                  </a:ext>
                </a:extLst>
              </a:blip>
              <a:stretch>
                <a:fillRect l="0" t="0" r="0" b="0"/>
              </a:stretch>
            </a:blipFill>
          </p:spPr>
        </p:sp>
      </p:grpSp>
      <p:sp>
        <p:nvSpPr>
          <p:cNvPr name="Freeform 5" id="5"/>
          <p:cNvSpPr/>
          <p:nvPr/>
        </p:nvSpPr>
        <p:spPr>
          <a:xfrm flipH="false" flipV="false" rot="0">
            <a:off x="9478929" y="661146"/>
            <a:ext cx="8809071" cy="8964708"/>
          </a:xfrm>
          <a:custGeom>
            <a:avLst/>
            <a:gdLst/>
            <a:ahLst/>
            <a:cxnLst/>
            <a:rect r="r" b="b" t="t" l="l"/>
            <a:pathLst>
              <a:path h="8964708" w="8809071">
                <a:moveTo>
                  <a:pt x="0" y="0"/>
                </a:moveTo>
                <a:lnTo>
                  <a:pt x="8809071" y="0"/>
                </a:lnTo>
                <a:lnTo>
                  <a:pt x="8809071" y="8964708"/>
                </a:lnTo>
                <a:lnTo>
                  <a:pt x="0" y="89647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028700" y="1781238"/>
            <a:ext cx="2197747" cy="2197747"/>
            <a:chOff x="0" y="0"/>
            <a:chExt cx="481499" cy="481499"/>
          </a:xfrm>
        </p:grpSpPr>
        <p:sp>
          <p:nvSpPr>
            <p:cNvPr name="Freeform 7" id="7"/>
            <p:cNvSpPr/>
            <p:nvPr/>
          </p:nvSpPr>
          <p:spPr>
            <a:xfrm flipH="false" flipV="false" rot="0">
              <a:off x="0" y="0"/>
              <a:ext cx="481499" cy="481499"/>
            </a:xfrm>
            <a:custGeom>
              <a:avLst/>
              <a:gdLst/>
              <a:ahLst/>
              <a:cxnLst/>
              <a:rect r="r" b="b" t="t" l="l"/>
              <a:pathLst>
                <a:path h="481499" w="481499">
                  <a:moveTo>
                    <a:pt x="102157" y="0"/>
                  </a:moveTo>
                  <a:lnTo>
                    <a:pt x="379341" y="0"/>
                  </a:lnTo>
                  <a:cubicBezTo>
                    <a:pt x="435761" y="0"/>
                    <a:pt x="481499" y="45737"/>
                    <a:pt x="481499" y="102157"/>
                  </a:cubicBezTo>
                  <a:lnTo>
                    <a:pt x="481499" y="379341"/>
                  </a:lnTo>
                  <a:cubicBezTo>
                    <a:pt x="481499" y="435761"/>
                    <a:pt x="435761" y="481499"/>
                    <a:pt x="379341" y="481499"/>
                  </a:cubicBezTo>
                  <a:lnTo>
                    <a:pt x="102157" y="481499"/>
                  </a:lnTo>
                  <a:cubicBezTo>
                    <a:pt x="75063" y="481499"/>
                    <a:pt x="49079" y="470736"/>
                    <a:pt x="29921" y="451578"/>
                  </a:cubicBezTo>
                  <a:cubicBezTo>
                    <a:pt x="10763" y="432419"/>
                    <a:pt x="0" y="406435"/>
                    <a:pt x="0" y="379341"/>
                  </a:cubicBezTo>
                  <a:lnTo>
                    <a:pt x="0" y="102157"/>
                  </a:lnTo>
                  <a:cubicBezTo>
                    <a:pt x="0" y="45737"/>
                    <a:pt x="45737" y="0"/>
                    <a:pt x="102157" y="0"/>
                  </a:cubicBezTo>
                  <a:close/>
                </a:path>
              </a:pathLst>
            </a:custGeom>
            <a:solidFill>
              <a:srgbClr val="1055EB"/>
            </a:solidFill>
          </p:spPr>
        </p:sp>
        <p:sp>
          <p:nvSpPr>
            <p:cNvPr name="TextBox 8" id="8"/>
            <p:cNvSpPr txBox="true"/>
            <p:nvPr/>
          </p:nvSpPr>
          <p:spPr>
            <a:xfrm>
              <a:off x="0" y="-38100"/>
              <a:ext cx="481499" cy="519599"/>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3654143" y="2440211"/>
            <a:ext cx="2838069" cy="879801"/>
          </a:xfrm>
          <a:custGeom>
            <a:avLst/>
            <a:gdLst/>
            <a:ahLst/>
            <a:cxnLst/>
            <a:rect r="r" b="b" t="t" l="l"/>
            <a:pathLst>
              <a:path h="879801" w="2838069">
                <a:moveTo>
                  <a:pt x="0" y="0"/>
                </a:moveTo>
                <a:lnTo>
                  <a:pt x="2838069" y="0"/>
                </a:lnTo>
                <a:lnTo>
                  <a:pt x="2838069" y="879801"/>
                </a:lnTo>
                <a:lnTo>
                  <a:pt x="0" y="879801"/>
                </a:lnTo>
                <a:lnTo>
                  <a:pt x="0" y="0"/>
                </a:lnTo>
                <a:close/>
              </a:path>
            </a:pathLst>
          </a:custGeom>
          <a:blipFill>
            <a:blip r:embed="rId6">
              <a:alphaModFix amt="19999"/>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1028700" y="4195752"/>
            <a:ext cx="10927023" cy="1984640"/>
          </a:xfrm>
          <a:prstGeom prst="rect">
            <a:avLst/>
          </a:prstGeom>
        </p:spPr>
        <p:txBody>
          <a:bodyPr anchor="t" rtlCol="false" tIns="0" lIns="0" bIns="0" rIns="0">
            <a:spAutoFit/>
          </a:bodyPr>
          <a:lstStyle/>
          <a:p>
            <a:pPr algn="l">
              <a:lnSpc>
                <a:spcPts val="16383"/>
              </a:lnSpc>
            </a:pPr>
            <a:r>
              <a:rPr lang="en-US" sz="11702" b="true">
                <a:solidFill>
                  <a:srgbClr val="000000"/>
                </a:solidFill>
                <a:latin typeface="思源黑体 Bold"/>
                <a:ea typeface="思源黑体 Bold"/>
                <a:cs typeface="思源黑体 Bold"/>
                <a:sym typeface="思源黑体 Bold"/>
              </a:rPr>
              <a:t>生存分析</a:t>
            </a:r>
          </a:p>
        </p:txBody>
      </p:sp>
      <p:grpSp>
        <p:nvGrpSpPr>
          <p:cNvPr name="Group 11" id="11"/>
          <p:cNvGrpSpPr/>
          <p:nvPr/>
        </p:nvGrpSpPr>
        <p:grpSpPr>
          <a:xfrm rot="0">
            <a:off x="16755403" y="457501"/>
            <a:ext cx="736545" cy="177377"/>
            <a:chOff x="0" y="0"/>
            <a:chExt cx="982060" cy="236503"/>
          </a:xfrm>
        </p:grpSpPr>
        <p:grpSp>
          <p:nvGrpSpPr>
            <p:cNvPr name="Group 12" id="12"/>
            <p:cNvGrpSpPr/>
            <p:nvPr/>
          </p:nvGrpSpPr>
          <p:grpSpPr>
            <a:xfrm rot="0">
              <a:off x="0" y="0"/>
              <a:ext cx="236503" cy="23650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372779" y="0"/>
              <a:ext cx="236503" cy="23650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745558" y="0"/>
              <a:ext cx="236503" cy="236503"/>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Freeform 21" id="21"/>
          <p:cNvSpPr/>
          <p:nvPr/>
        </p:nvSpPr>
        <p:spPr>
          <a:xfrm flipH="false" flipV="false" rot="0">
            <a:off x="10528168" y="2180686"/>
            <a:ext cx="6731132" cy="6655407"/>
          </a:xfrm>
          <a:custGeom>
            <a:avLst/>
            <a:gdLst/>
            <a:ahLst/>
            <a:cxnLst/>
            <a:rect r="r" b="b" t="t" l="l"/>
            <a:pathLst>
              <a:path h="6655407" w="6731132">
                <a:moveTo>
                  <a:pt x="0" y="0"/>
                </a:moveTo>
                <a:lnTo>
                  <a:pt x="6731132" y="0"/>
                </a:lnTo>
                <a:lnTo>
                  <a:pt x="6731132" y="6655407"/>
                </a:lnTo>
                <a:lnTo>
                  <a:pt x="0" y="6655407"/>
                </a:lnTo>
                <a:lnTo>
                  <a:pt x="0" y="0"/>
                </a:lnTo>
                <a:close/>
              </a:path>
            </a:pathLst>
          </a:custGeom>
          <a:blipFill>
            <a:blip r:embed="rId8"/>
            <a:stretch>
              <a:fillRect l="0" t="0" r="0" b="0"/>
            </a:stretch>
          </a:blipFill>
        </p:spPr>
      </p:sp>
      <p:sp>
        <p:nvSpPr>
          <p:cNvPr name="TextBox 22" id="22"/>
          <p:cNvSpPr txBox="true"/>
          <p:nvPr/>
        </p:nvSpPr>
        <p:spPr>
          <a:xfrm rot="0">
            <a:off x="1028700" y="1739562"/>
            <a:ext cx="2197747" cy="1974271"/>
          </a:xfrm>
          <a:prstGeom prst="rect">
            <a:avLst/>
          </a:prstGeom>
        </p:spPr>
        <p:txBody>
          <a:bodyPr anchor="t" rtlCol="false" tIns="0" lIns="0" bIns="0" rIns="0">
            <a:spAutoFit/>
          </a:bodyPr>
          <a:lstStyle/>
          <a:p>
            <a:pPr algn="ctr">
              <a:lnSpc>
                <a:spcPts val="16016"/>
              </a:lnSpc>
            </a:pPr>
            <a:r>
              <a:rPr lang="en-US" b="true" sz="11440" spc="-457">
                <a:solidFill>
                  <a:srgbClr val="FFFFFF"/>
                </a:solidFill>
                <a:latin typeface="思源黑体 Bold"/>
                <a:ea typeface="思源黑体 Bold"/>
                <a:cs typeface="思源黑体 Bold"/>
                <a:sym typeface="思源黑体 Bold"/>
              </a:rPr>
              <a:t>02</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2423802" y="2061289"/>
            <a:ext cx="13669739" cy="7338065"/>
            <a:chOff x="0" y="0"/>
            <a:chExt cx="3376252" cy="1812409"/>
          </a:xfrm>
        </p:grpSpPr>
        <p:sp>
          <p:nvSpPr>
            <p:cNvPr name="Freeform 17" id="17"/>
            <p:cNvSpPr/>
            <p:nvPr/>
          </p:nvSpPr>
          <p:spPr>
            <a:xfrm flipH="false" flipV="false" rot="0">
              <a:off x="0" y="0"/>
              <a:ext cx="3376252" cy="1812409"/>
            </a:xfrm>
            <a:custGeom>
              <a:avLst/>
              <a:gdLst/>
              <a:ahLst/>
              <a:cxnLst/>
              <a:rect r="r" b="b" t="t" l="l"/>
              <a:pathLst>
                <a:path h="1812409" w="3376252">
                  <a:moveTo>
                    <a:pt x="16424" y="0"/>
                  </a:moveTo>
                  <a:lnTo>
                    <a:pt x="3359828" y="0"/>
                  </a:lnTo>
                  <a:cubicBezTo>
                    <a:pt x="3368899" y="0"/>
                    <a:pt x="3376252" y="7353"/>
                    <a:pt x="3376252" y="16424"/>
                  </a:cubicBezTo>
                  <a:lnTo>
                    <a:pt x="3376252" y="1795985"/>
                  </a:lnTo>
                  <a:cubicBezTo>
                    <a:pt x="3376252" y="1805056"/>
                    <a:pt x="3368899" y="1812409"/>
                    <a:pt x="3359828" y="1812409"/>
                  </a:cubicBezTo>
                  <a:lnTo>
                    <a:pt x="16424" y="1812409"/>
                  </a:lnTo>
                  <a:cubicBezTo>
                    <a:pt x="7353" y="1812409"/>
                    <a:pt x="0" y="1805056"/>
                    <a:pt x="0" y="1795985"/>
                  </a:cubicBezTo>
                  <a:lnTo>
                    <a:pt x="0" y="16424"/>
                  </a:lnTo>
                  <a:cubicBezTo>
                    <a:pt x="0" y="7353"/>
                    <a:pt x="7353" y="0"/>
                    <a:pt x="16424" y="0"/>
                  </a:cubicBezTo>
                  <a:close/>
                </a:path>
              </a:pathLst>
            </a:custGeom>
            <a:solidFill>
              <a:srgbClr val="FFFFFF"/>
            </a:solidFill>
            <a:ln w="38100" cap="rnd">
              <a:solidFill>
                <a:srgbClr val="1055EB"/>
              </a:solidFill>
              <a:prstDash val="solid"/>
              <a:round/>
            </a:ln>
          </p:spPr>
        </p:sp>
        <p:sp>
          <p:nvSpPr>
            <p:cNvPr name="TextBox 18" id="18"/>
            <p:cNvSpPr txBox="true"/>
            <p:nvPr/>
          </p:nvSpPr>
          <p:spPr>
            <a:xfrm>
              <a:off x="0" y="-38100"/>
              <a:ext cx="3376252" cy="1850509"/>
            </a:xfrm>
            <a:prstGeom prst="rect">
              <a:avLst/>
            </a:prstGeom>
          </p:spPr>
          <p:txBody>
            <a:bodyPr anchor="ctr" rtlCol="false" tIns="50800" lIns="50800" bIns="50800" rIns="50800"/>
            <a:lstStyle/>
            <a:p>
              <a:pPr algn="ctr">
                <a:lnSpc>
                  <a:spcPts val="2659"/>
                </a:lnSpc>
              </a:pPr>
            </a:p>
            <a:p>
              <a:pPr algn="ctr">
                <a:lnSpc>
                  <a:spcPts val="2659"/>
                </a:lnSpc>
              </a:pPr>
            </a:p>
          </p:txBody>
        </p:sp>
      </p:grpSp>
      <p:grpSp>
        <p:nvGrpSpPr>
          <p:cNvPr name="Group 19" id="19"/>
          <p:cNvGrpSpPr/>
          <p:nvPr/>
        </p:nvGrpSpPr>
        <p:grpSpPr>
          <a:xfrm rot="0">
            <a:off x="3088226" y="2610857"/>
            <a:ext cx="12340890" cy="3983865"/>
            <a:chOff x="0" y="0"/>
            <a:chExt cx="1792967" cy="578802"/>
          </a:xfrm>
        </p:grpSpPr>
        <p:sp>
          <p:nvSpPr>
            <p:cNvPr name="Freeform 20" id="20"/>
            <p:cNvSpPr/>
            <p:nvPr/>
          </p:nvSpPr>
          <p:spPr>
            <a:xfrm flipH="false" flipV="false" rot="0">
              <a:off x="0" y="0"/>
              <a:ext cx="1792967" cy="578802"/>
            </a:xfrm>
            <a:custGeom>
              <a:avLst/>
              <a:gdLst/>
              <a:ahLst/>
              <a:cxnLst/>
              <a:rect r="r" b="b" t="t" l="l"/>
              <a:pathLst>
                <a:path h="578802" w="1792967">
                  <a:moveTo>
                    <a:pt x="0" y="0"/>
                  </a:moveTo>
                  <a:lnTo>
                    <a:pt x="1792967" y="0"/>
                  </a:lnTo>
                  <a:lnTo>
                    <a:pt x="1792967" y="578802"/>
                  </a:lnTo>
                  <a:lnTo>
                    <a:pt x="0" y="578802"/>
                  </a:lnTo>
                  <a:close/>
                </a:path>
              </a:pathLst>
            </a:custGeom>
            <a:blipFill>
              <a:blip r:embed="rId4"/>
              <a:stretch>
                <a:fillRect l="0" t="-53192" r="0" b="-53192"/>
              </a:stretch>
            </a:blipFill>
          </p:spPr>
        </p:sp>
      </p:grpSp>
      <p:sp>
        <p:nvSpPr>
          <p:cNvPr name="TextBox 21" id="21"/>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2.分析目标</a:t>
            </a:r>
          </a:p>
        </p:txBody>
      </p:sp>
      <p:sp>
        <p:nvSpPr>
          <p:cNvPr name="TextBox 22" id="22"/>
          <p:cNvSpPr txBox="true"/>
          <p:nvPr/>
        </p:nvSpPr>
        <p:spPr>
          <a:xfrm rot="0">
            <a:off x="3377971" y="7176616"/>
            <a:ext cx="12051146" cy="1277394"/>
          </a:xfrm>
          <a:prstGeom prst="rect">
            <a:avLst/>
          </a:prstGeom>
        </p:spPr>
        <p:txBody>
          <a:bodyPr anchor="t" rtlCol="false" tIns="0" lIns="0" bIns="0" rIns="0">
            <a:spAutoFit/>
          </a:bodyPr>
          <a:lstStyle/>
          <a:p>
            <a:pPr algn="ctr">
              <a:lnSpc>
                <a:spcPts val="5221"/>
              </a:lnSpc>
            </a:pPr>
            <a:r>
              <a:rPr lang="en-US" sz="3107">
                <a:solidFill>
                  <a:srgbClr val="000000"/>
                </a:solidFill>
                <a:latin typeface="思源黑体-细体 Bold"/>
                <a:ea typeface="思源黑体-细体 Bold"/>
                <a:cs typeface="思源黑体-细体 Bold"/>
                <a:sym typeface="思源黑体-细体 Bold"/>
              </a:rPr>
              <a:t>1、基于github的生存分析相关方法，复现并试验结果</a:t>
            </a:r>
          </a:p>
          <a:p>
            <a:pPr algn="ctr">
              <a:lnSpc>
                <a:spcPts val="5221"/>
              </a:lnSpc>
            </a:pPr>
            <a:r>
              <a:rPr lang="en-US" sz="3107">
                <a:solidFill>
                  <a:srgbClr val="000000"/>
                </a:solidFill>
                <a:latin typeface="思源黑体-细体 Bold"/>
                <a:ea typeface="思源黑体-细体 Bold"/>
                <a:cs typeface="思源黑体-细体 Bold"/>
                <a:sym typeface="思源黑体-细体 Bold"/>
              </a:rPr>
              <a:t>2、分析结果，理解分析方法逻辑（代码注释中已详细说明）</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BFBF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865463" y="2577549"/>
            <a:ext cx="10726051" cy="5131901"/>
          </a:xfrm>
          <a:custGeom>
            <a:avLst/>
            <a:gdLst/>
            <a:ahLst/>
            <a:cxnLst/>
            <a:rect r="r" b="b" t="t" l="l"/>
            <a:pathLst>
              <a:path h="5131901" w="10726051">
                <a:moveTo>
                  <a:pt x="0" y="0"/>
                </a:moveTo>
                <a:lnTo>
                  <a:pt x="10726051" y="0"/>
                </a:lnTo>
                <a:lnTo>
                  <a:pt x="10726051" y="5131902"/>
                </a:lnTo>
                <a:lnTo>
                  <a:pt x="0" y="5131902"/>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72048" y="457501"/>
            <a:ext cx="789212" cy="789212"/>
            <a:chOff x="0" y="0"/>
            <a:chExt cx="172906" cy="172906"/>
          </a:xfrm>
        </p:grpSpPr>
        <p:sp>
          <p:nvSpPr>
            <p:cNvPr name="Freeform 4" id="4"/>
            <p:cNvSpPr/>
            <p:nvPr/>
          </p:nvSpPr>
          <p:spPr>
            <a:xfrm flipH="false" flipV="false" rot="0">
              <a:off x="0" y="0"/>
              <a:ext cx="172906" cy="172906"/>
            </a:xfrm>
            <a:custGeom>
              <a:avLst/>
              <a:gdLst/>
              <a:ahLst/>
              <a:cxnLst/>
              <a:rect r="r" b="b" t="t" l="l"/>
              <a:pathLst>
                <a:path h="172906" w="172906">
                  <a:moveTo>
                    <a:pt x="86453" y="0"/>
                  </a:moveTo>
                  <a:lnTo>
                    <a:pt x="86453" y="0"/>
                  </a:lnTo>
                  <a:cubicBezTo>
                    <a:pt x="134200" y="0"/>
                    <a:pt x="172906" y="38706"/>
                    <a:pt x="172906" y="86453"/>
                  </a:cubicBezTo>
                  <a:lnTo>
                    <a:pt x="172906" y="86453"/>
                  </a:lnTo>
                  <a:cubicBezTo>
                    <a:pt x="172906" y="109382"/>
                    <a:pt x="163798" y="131372"/>
                    <a:pt x="147585" y="147585"/>
                  </a:cubicBezTo>
                  <a:cubicBezTo>
                    <a:pt x="131372" y="163798"/>
                    <a:pt x="109382" y="172906"/>
                    <a:pt x="86453" y="172906"/>
                  </a:cubicBezTo>
                  <a:lnTo>
                    <a:pt x="86453" y="172906"/>
                  </a:lnTo>
                  <a:cubicBezTo>
                    <a:pt x="63524" y="172906"/>
                    <a:pt x="41535" y="163798"/>
                    <a:pt x="25322" y="147585"/>
                  </a:cubicBezTo>
                  <a:cubicBezTo>
                    <a:pt x="9108" y="131372"/>
                    <a:pt x="0" y="109382"/>
                    <a:pt x="0" y="86453"/>
                  </a:cubicBezTo>
                  <a:lnTo>
                    <a:pt x="0" y="86453"/>
                  </a:lnTo>
                  <a:cubicBezTo>
                    <a:pt x="0" y="63524"/>
                    <a:pt x="9108" y="41535"/>
                    <a:pt x="25322" y="25322"/>
                  </a:cubicBezTo>
                  <a:cubicBezTo>
                    <a:pt x="41535" y="9108"/>
                    <a:pt x="63524" y="0"/>
                    <a:pt x="86453" y="0"/>
                  </a:cubicBezTo>
                  <a:close/>
                </a:path>
              </a:pathLst>
            </a:custGeom>
            <a:gradFill rotWithShape="true">
              <a:gsLst>
                <a:gs pos="0">
                  <a:srgbClr val="1055EB">
                    <a:alpha val="100000"/>
                  </a:srgbClr>
                </a:gs>
                <a:gs pos="100000">
                  <a:srgbClr val="1055EB">
                    <a:alpha val="0"/>
                  </a:srgbClr>
                </a:gs>
              </a:gsLst>
              <a:lin ang="0"/>
            </a:gradFill>
          </p:spPr>
        </p:sp>
        <p:sp>
          <p:nvSpPr>
            <p:cNvPr name="TextBox 5" id="5"/>
            <p:cNvSpPr txBox="true"/>
            <p:nvPr/>
          </p:nvSpPr>
          <p:spPr>
            <a:xfrm>
              <a:off x="0" y="-38100"/>
              <a:ext cx="172906" cy="2110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755403" y="563963"/>
            <a:ext cx="736545" cy="177377"/>
            <a:chOff x="0" y="0"/>
            <a:chExt cx="982060" cy="236503"/>
          </a:xfrm>
        </p:grpSpPr>
        <p:grpSp>
          <p:nvGrpSpPr>
            <p:cNvPr name="Group 7" id="7"/>
            <p:cNvGrpSpPr/>
            <p:nvPr/>
          </p:nvGrpSpPr>
          <p:grpSpPr>
            <a:xfrm rot="0">
              <a:off x="0" y="0"/>
              <a:ext cx="236503" cy="23650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372779" y="0"/>
              <a:ext cx="236503" cy="2365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55EB"/>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45558" y="0"/>
              <a:ext cx="236503" cy="23650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055EB"/>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grpSp>
        <p:nvGrpSpPr>
          <p:cNvPr name="Group 16" id="16"/>
          <p:cNvGrpSpPr/>
          <p:nvPr/>
        </p:nvGrpSpPr>
        <p:grpSpPr>
          <a:xfrm rot="0">
            <a:off x="3045634" y="2376810"/>
            <a:ext cx="11839720" cy="7339114"/>
            <a:chOff x="0" y="0"/>
            <a:chExt cx="3118280" cy="1932935"/>
          </a:xfrm>
        </p:grpSpPr>
        <p:sp>
          <p:nvSpPr>
            <p:cNvPr name="Freeform 17" id="17"/>
            <p:cNvSpPr/>
            <p:nvPr/>
          </p:nvSpPr>
          <p:spPr>
            <a:xfrm flipH="false" flipV="false" rot="0">
              <a:off x="0" y="0"/>
              <a:ext cx="3118280" cy="1932935"/>
            </a:xfrm>
            <a:custGeom>
              <a:avLst/>
              <a:gdLst/>
              <a:ahLst/>
              <a:cxnLst/>
              <a:rect r="r" b="b" t="t" l="l"/>
              <a:pathLst>
                <a:path h="1932935" w="3118280">
                  <a:moveTo>
                    <a:pt x="18963" y="0"/>
                  </a:moveTo>
                  <a:lnTo>
                    <a:pt x="3099317" y="0"/>
                  </a:lnTo>
                  <a:cubicBezTo>
                    <a:pt x="3104347" y="0"/>
                    <a:pt x="3109170" y="1998"/>
                    <a:pt x="3112726" y="5554"/>
                  </a:cubicBezTo>
                  <a:cubicBezTo>
                    <a:pt x="3116282" y="9110"/>
                    <a:pt x="3118280" y="13934"/>
                    <a:pt x="3118280" y="18963"/>
                  </a:cubicBezTo>
                  <a:lnTo>
                    <a:pt x="3118280" y="1913972"/>
                  </a:lnTo>
                  <a:cubicBezTo>
                    <a:pt x="3118280" y="1919002"/>
                    <a:pt x="3116282" y="1923825"/>
                    <a:pt x="3112726" y="1927381"/>
                  </a:cubicBezTo>
                  <a:cubicBezTo>
                    <a:pt x="3109170" y="1930937"/>
                    <a:pt x="3104347" y="1932935"/>
                    <a:pt x="3099317" y="1932935"/>
                  </a:cubicBezTo>
                  <a:lnTo>
                    <a:pt x="18963" y="1932935"/>
                  </a:lnTo>
                  <a:cubicBezTo>
                    <a:pt x="13934" y="1932935"/>
                    <a:pt x="9110" y="1930937"/>
                    <a:pt x="5554" y="1927381"/>
                  </a:cubicBezTo>
                  <a:cubicBezTo>
                    <a:pt x="1998" y="1923825"/>
                    <a:pt x="0" y="1919002"/>
                    <a:pt x="0" y="1913972"/>
                  </a:cubicBezTo>
                  <a:lnTo>
                    <a:pt x="0" y="18963"/>
                  </a:lnTo>
                  <a:cubicBezTo>
                    <a:pt x="0" y="13934"/>
                    <a:pt x="1998" y="9110"/>
                    <a:pt x="5554" y="5554"/>
                  </a:cubicBezTo>
                  <a:cubicBezTo>
                    <a:pt x="9110" y="1998"/>
                    <a:pt x="13934" y="0"/>
                    <a:pt x="18963" y="0"/>
                  </a:cubicBezTo>
                  <a:close/>
                </a:path>
              </a:pathLst>
            </a:custGeom>
            <a:solidFill>
              <a:srgbClr val="FFFFFF"/>
            </a:solidFill>
            <a:ln w="38100" cap="rnd">
              <a:solidFill>
                <a:srgbClr val="1055EB"/>
              </a:solidFill>
              <a:prstDash val="solid"/>
              <a:round/>
            </a:ln>
          </p:spPr>
        </p:sp>
        <p:sp>
          <p:nvSpPr>
            <p:cNvPr name="TextBox 18" id="18"/>
            <p:cNvSpPr txBox="true"/>
            <p:nvPr/>
          </p:nvSpPr>
          <p:spPr>
            <a:xfrm>
              <a:off x="0" y="-38100"/>
              <a:ext cx="3118280" cy="1971035"/>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3445227" y="2781400"/>
            <a:ext cx="10829109" cy="4392792"/>
            <a:chOff x="0" y="0"/>
            <a:chExt cx="1927485" cy="781878"/>
          </a:xfrm>
        </p:grpSpPr>
        <p:sp>
          <p:nvSpPr>
            <p:cNvPr name="Freeform 20" id="20"/>
            <p:cNvSpPr/>
            <p:nvPr/>
          </p:nvSpPr>
          <p:spPr>
            <a:xfrm flipH="false" flipV="false" rot="0">
              <a:off x="0" y="0"/>
              <a:ext cx="1927485" cy="781878"/>
            </a:xfrm>
            <a:custGeom>
              <a:avLst/>
              <a:gdLst/>
              <a:ahLst/>
              <a:cxnLst/>
              <a:rect r="r" b="b" t="t" l="l"/>
              <a:pathLst>
                <a:path h="781878" w="1927485">
                  <a:moveTo>
                    <a:pt x="0" y="0"/>
                  </a:moveTo>
                  <a:lnTo>
                    <a:pt x="1927485" y="0"/>
                  </a:lnTo>
                  <a:lnTo>
                    <a:pt x="1927485" y="781878"/>
                  </a:lnTo>
                  <a:lnTo>
                    <a:pt x="0" y="781878"/>
                  </a:lnTo>
                  <a:close/>
                </a:path>
              </a:pathLst>
            </a:custGeom>
            <a:blipFill>
              <a:blip r:embed="rId4"/>
              <a:stretch>
                <a:fillRect l="0" t="-382" r="0" b="-382"/>
              </a:stretch>
            </a:blipFill>
          </p:spPr>
        </p:sp>
      </p:grpSp>
      <p:sp>
        <p:nvSpPr>
          <p:cNvPr name="TextBox 21" id="21"/>
          <p:cNvSpPr txBox="true"/>
          <p:nvPr/>
        </p:nvSpPr>
        <p:spPr>
          <a:xfrm rot="0">
            <a:off x="1066654" y="538352"/>
            <a:ext cx="8247462" cy="951390"/>
          </a:xfrm>
          <a:prstGeom prst="rect">
            <a:avLst/>
          </a:prstGeom>
        </p:spPr>
        <p:txBody>
          <a:bodyPr anchor="t" rtlCol="false" tIns="0" lIns="0" bIns="0" rIns="0">
            <a:spAutoFit/>
          </a:bodyPr>
          <a:lstStyle/>
          <a:p>
            <a:pPr algn="l">
              <a:lnSpc>
                <a:spcPts val="7809"/>
              </a:lnSpc>
            </a:pPr>
            <a:r>
              <a:rPr lang="en-US" sz="5578" b="true">
                <a:solidFill>
                  <a:srgbClr val="000000"/>
                </a:solidFill>
                <a:latin typeface="思源黑体 Bold"/>
                <a:ea typeface="思源黑体 Bold"/>
                <a:cs typeface="思源黑体 Bold"/>
                <a:sym typeface="思源黑体 Bold"/>
              </a:rPr>
              <a:t>2.数据预处理（intro）</a:t>
            </a:r>
          </a:p>
        </p:txBody>
      </p:sp>
      <p:sp>
        <p:nvSpPr>
          <p:cNvPr name="TextBox 22" id="22"/>
          <p:cNvSpPr txBox="true"/>
          <p:nvPr/>
        </p:nvSpPr>
        <p:spPr>
          <a:xfrm rot="0">
            <a:off x="2834208" y="7435315"/>
            <a:ext cx="12051146" cy="1822985"/>
          </a:xfrm>
          <a:prstGeom prst="rect">
            <a:avLst/>
          </a:prstGeom>
        </p:spPr>
        <p:txBody>
          <a:bodyPr anchor="t" rtlCol="false" tIns="0" lIns="0" bIns="0" rIns="0">
            <a:spAutoFit/>
          </a:bodyPr>
          <a:lstStyle/>
          <a:p>
            <a:pPr algn="ctr">
              <a:lnSpc>
                <a:spcPts val="4885"/>
              </a:lnSpc>
            </a:pPr>
            <a:r>
              <a:rPr lang="en-US" sz="2907">
                <a:solidFill>
                  <a:srgbClr val="000000"/>
                </a:solidFill>
                <a:latin typeface="思源黑体-细体 Bold"/>
                <a:ea typeface="思源黑体-细体 Bold"/>
                <a:cs typeface="思源黑体-细体 Bold"/>
                <a:sym typeface="思源黑体-细体 Bold"/>
              </a:rPr>
              <a:t>1、读入原始数据“Telco-Customer-Churn.csv”</a:t>
            </a:r>
          </a:p>
          <a:p>
            <a:pPr algn="ctr">
              <a:lnSpc>
                <a:spcPts val="4885"/>
              </a:lnSpc>
            </a:pPr>
            <a:r>
              <a:rPr lang="en-US" sz="2907">
                <a:solidFill>
                  <a:srgbClr val="000000"/>
                </a:solidFill>
                <a:latin typeface="思源黑体-细体 Bold"/>
                <a:ea typeface="思源黑体-细体 Bold"/>
                <a:cs typeface="思源黑体-细体 Bold"/>
                <a:sym typeface="思源黑体-细体 Bold"/>
              </a:rPr>
              <a:t>2、根据源代码操作对列数据类型进行手动转换</a:t>
            </a:r>
          </a:p>
          <a:p>
            <a:pPr algn="ctr">
              <a:lnSpc>
                <a:spcPts val="4885"/>
              </a:lnSpc>
            </a:pPr>
            <a:r>
              <a:rPr lang="en-US" sz="2907">
                <a:solidFill>
                  <a:srgbClr val="000000"/>
                </a:solidFill>
                <a:latin typeface="思源黑体-细体 Bold"/>
                <a:ea typeface="思源黑体-细体 Bold"/>
                <a:cs typeface="思源黑体-细体 Bold"/>
                <a:sym typeface="思源黑体-细体 Bold"/>
              </a:rPr>
              <a:t>3、处理结果写为csv文件用于后续操作</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DAGkgHNW54g</dc:identifier>
  <dcterms:modified xsi:type="dcterms:W3CDTF">2011-08-01T06:04:30Z</dcterms:modified>
  <cp:revision>1</cp:revision>
  <dc:title>蓝白色创意科技风AI人工智能培训课件ppt演示文稿</dc:title>
</cp:coreProperties>
</file>

<file path=docProps/thumbnail.jpeg>
</file>